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notesMasterIdLst>
    <p:notesMasterId r:id="rId16"/>
  </p:notesMasterIdLst>
  <p:sldIdLst>
    <p:sldId id="256" r:id="rId2"/>
    <p:sldId id="270" r:id="rId3"/>
    <p:sldId id="289" r:id="rId4"/>
    <p:sldId id="290" r:id="rId5"/>
    <p:sldId id="291" r:id="rId6"/>
    <p:sldId id="276" r:id="rId7"/>
    <p:sldId id="292" r:id="rId8"/>
    <p:sldId id="293" r:id="rId9"/>
    <p:sldId id="294" r:id="rId10"/>
    <p:sldId id="295" r:id="rId11"/>
    <p:sldId id="298" r:id="rId12"/>
    <p:sldId id="299" r:id="rId13"/>
    <p:sldId id="278" r:id="rId14"/>
    <p:sldId id="28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5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51490-F26C-4CF8-9421-AE9107F8480B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5D1C2-746B-496D-A31C-4B3040E2C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0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10044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37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81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5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813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745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359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582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6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66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91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78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12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41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88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59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62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3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  <p:sldLayoutId id="2147483951" r:id="rId16"/>
    <p:sldLayoutId id="214748395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c.fipi.ru/itogovoe-sochinenie/RON_04-411_28.10.2022.pdf" TargetMode="External"/><Relationship Id="rId2" Type="http://schemas.openxmlformats.org/officeDocument/2006/relationships/hyperlink" Target="http://doc.fipi.ru/itogovoe-sochinenie/mr_organizacia_it_sochineniya_2022-2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33400"/>
            <a:ext cx="7848872" cy="2868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сведения об итоговом сочинении (изложении) 2023-2024уч.г.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БОУ </a:t>
            </a:r>
            <a:r>
              <a:rPr lang="ru-RU" dirty="0" smtClean="0"/>
              <a:t>СОШ </a:t>
            </a:r>
            <a:r>
              <a:rPr lang="ru-RU" dirty="0" smtClean="0"/>
              <a:t>№ 28 ст.Еремизино-Борисовской </a:t>
            </a:r>
            <a:endParaRPr lang="ru-RU" dirty="0" smtClean="0"/>
          </a:p>
          <a:p>
            <a:r>
              <a:rPr lang="ru-RU" smtClean="0"/>
              <a:t>2023-2024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4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8762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Порядок проведения итогового сочинения (изложения) в образовательных организациях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2204864"/>
            <a:ext cx="7704667" cy="424847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Итоговое </a:t>
            </a:r>
            <a:r>
              <a:rPr lang="ru-RU" dirty="0"/>
              <a:t>сочинение (изложение) проводится в образовательных </a:t>
            </a:r>
            <a:r>
              <a:rPr lang="ru-RU" dirty="0" smtClean="0"/>
              <a:t>организациях.</a:t>
            </a:r>
          </a:p>
          <a:p>
            <a:r>
              <a:rPr lang="ru-RU" dirty="0"/>
              <a:t>Для проведения итогового сочинения (изложения) привлекаются члены комиссии по проведению итогового сочинения (изложения), а также ассистенты для участников итогового сочинения (изложения) с ОВЗ, участников итогового сочинения (изложения) – детей-инвалидов и инвалидов (при необходимости), медицинские работники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Для проверки итогового сочинения (изложения) привлекаются члены комиссии по проверке итогового сочинения (изложения).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064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Порядок проверки и оценивания итогового сочинения (изложения)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772816"/>
            <a:ext cx="7704667" cy="42270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Итоговые сочинения (изложения) оцениваются по системе «зачет» или «незачет» по критериям, разработанным </a:t>
            </a:r>
            <a:r>
              <a:rPr lang="ru-RU" dirty="0" err="1" smtClean="0"/>
              <a:t>Рособрнадзором</a:t>
            </a:r>
            <a:r>
              <a:rPr lang="ru-RU" dirty="0"/>
              <a:t>.</a:t>
            </a:r>
          </a:p>
          <a:p>
            <a:r>
              <a:rPr lang="ru-RU" dirty="0" smtClean="0"/>
              <a:t>Каждое </a:t>
            </a:r>
            <a:r>
              <a:rPr lang="ru-RU" dirty="0"/>
              <a:t>итоговое сочинение (изложение) участников итогового сочинения (изложения) проверяется одним экспертом один раз</a:t>
            </a:r>
            <a:r>
              <a:rPr lang="ru-RU" dirty="0" smtClean="0"/>
              <a:t>.</a:t>
            </a:r>
          </a:p>
          <a:p>
            <a:r>
              <a:rPr lang="ru-RU" dirty="0"/>
              <a:t>К проверке по критериям оценивания, разработанным </a:t>
            </a:r>
            <a:r>
              <a:rPr lang="ru-RU" dirty="0" err="1"/>
              <a:t>Рособрнадзором</a:t>
            </a:r>
            <a:r>
              <a:rPr lang="ru-RU" dirty="0"/>
              <a:t>, допускаются итоговые сочинения (изложения), </a:t>
            </a:r>
            <a:r>
              <a:rPr lang="ru-RU" b="1" dirty="0"/>
              <a:t>соответствующие установленным </a:t>
            </a:r>
            <a:r>
              <a:rPr lang="ru-RU" b="1" dirty="0" smtClean="0"/>
              <a:t>требованиям</a:t>
            </a:r>
            <a:r>
              <a:rPr lang="ru-RU" dirty="0"/>
              <a:t>:</a:t>
            </a:r>
            <a:r>
              <a:rPr lang="ru-RU" dirty="0" smtClean="0"/>
              <a:t> 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Требование № 1. «Объем итогового сочинения (изложения</a:t>
            </a:r>
            <a:r>
              <a:rPr lang="ru-RU" b="1" dirty="0" smtClean="0"/>
              <a:t>)»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Требование № 2. «Самостоятельность написания итогового сочинения (изложения)»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175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329481" y="188640"/>
            <a:ext cx="3456291" cy="1224135"/>
          </a:xfrm>
        </p:spPr>
        <p:txBody>
          <a:bodyPr/>
          <a:lstStyle/>
          <a:p>
            <a:r>
              <a:rPr lang="ru-RU" sz="2000" b="1" dirty="0" smtClean="0"/>
              <a:t>Требование </a:t>
            </a:r>
            <a:r>
              <a:rPr lang="ru-RU" sz="2000" b="1" dirty="0"/>
              <a:t>№ 1. «Объем итогового </a:t>
            </a:r>
            <a:r>
              <a:rPr lang="ru-RU" sz="2000" b="1" dirty="0" smtClean="0"/>
              <a:t>сочинения»</a:t>
            </a:r>
            <a:endParaRPr lang="ru-RU" sz="2000" b="1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113523" y="1412776"/>
            <a:ext cx="3672248" cy="458781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Рекомендуемое количество слов – от 350. </a:t>
            </a:r>
          </a:p>
          <a:p>
            <a:r>
              <a:rPr lang="ru-RU" dirty="0"/>
              <a:t>Максимальное количество слов в итоговом сочинении не устанавливается. Если в итоговом сочинении менее 250 слов (в подсчет включаются все слова, в том числе и служебные), то выставляется «незачет» за невыполнение требования № 1 и «незачет» за работу в целом (такое итоговое сочинение не проверяется по требованию № 2 «Самостоятельность написания итогового сочинения (изложения)» и критериям оценивания). В клетки по всем требованиям (№ 1 и № 2) и критериям оценивания выставляется «незачет». В поле «Результат проверки сочинения (изложения)» ставится «незачет».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5161710" y="476674"/>
            <a:ext cx="3802778" cy="792088"/>
          </a:xfrm>
        </p:spPr>
        <p:txBody>
          <a:bodyPr/>
          <a:lstStyle/>
          <a:p>
            <a:r>
              <a:rPr lang="ru-RU" sz="2000" b="1" dirty="0"/>
              <a:t>Требование № 2. «Самостоятельность написания итогового </a:t>
            </a:r>
            <a:r>
              <a:rPr lang="ru-RU" sz="2000" b="1" dirty="0" smtClean="0"/>
              <a:t>сочинения»</a:t>
            </a:r>
            <a:endParaRPr lang="ru-RU" sz="2000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957266" y="1484784"/>
            <a:ext cx="3672248" cy="525658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Итоговое сочинение выполняется самостоятельно. 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 </a:t>
            </a:r>
          </a:p>
          <a:p>
            <a:r>
              <a:rPr lang="ru-RU" dirty="0"/>
              <a:t>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объем собственного текста участника итогового сочинения. </a:t>
            </a:r>
          </a:p>
          <a:p>
            <a:r>
              <a:rPr lang="ru-RU" dirty="0"/>
              <a:t>Если итоговое сочинение признано несамостоятельным, то выставляется «незачет» за невыполнение требования № 2 и «незачет» за работу в целом (такое итоговое сочинение не проверяется по критериям оценивания). </a:t>
            </a:r>
          </a:p>
        </p:txBody>
      </p:sp>
    </p:spTree>
    <p:extLst>
      <p:ext uri="{BB962C8B-B14F-4D97-AF65-F5344CB8AC3E}">
        <p14:creationId xmlns:p14="http://schemas.microsoft.com/office/powerpoint/2010/main" val="346142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88641"/>
            <a:ext cx="7704667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ИТОГОВОЕ СОЧИНЕНИЕ (ИЗЛОЖЕНИЕ) - ДОПУСК К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772816"/>
            <a:ext cx="7704667" cy="4464496"/>
          </a:xfrm>
        </p:spPr>
        <p:txBody>
          <a:bodyPr>
            <a:normAutofit fontScale="92500" lnSpcReduction="20000"/>
          </a:bodyPr>
          <a:lstStyle/>
          <a:p>
            <a:r>
              <a:rPr lang="ru-RU" sz="3100" b="1" dirty="0" smtClean="0"/>
              <a:t>Критерии оценивания итогового сочинения:</a:t>
            </a:r>
            <a:endParaRPr lang="ru-RU" sz="3100" b="1" dirty="0"/>
          </a:p>
          <a:p>
            <a:pPr marL="0" lvl="0" indent="0">
              <a:buNone/>
            </a:pPr>
            <a:r>
              <a:rPr lang="ru-RU" sz="2800" dirty="0" smtClean="0"/>
              <a:t>- Соответствие </a:t>
            </a:r>
            <a:r>
              <a:rPr lang="ru-RU" sz="2800" dirty="0"/>
              <a:t>теме;</a:t>
            </a:r>
          </a:p>
          <a:p>
            <a:pPr marL="0" lvl="0" indent="0">
              <a:buNone/>
            </a:pPr>
            <a:r>
              <a:rPr lang="ru-RU" sz="2800" dirty="0" smtClean="0"/>
              <a:t>- Аргументация</a:t>
            </a:r>
            <a:r>
              <a:rPr lang="ru-RU" sz="2800" dirty="0"/>
              <a:t>. Привлечение литературного материала;</a:t>
            </a:r>
          </a:p>
          <a:p>
            <a:pPr marL="0" lvl="0" indent="0">
              <a:buNone/>
            </a:pPr>
            <a:r>
              <a:rPr lang="ru-RU" sz="2800" dirty="0" smtClean="0"/>
              <a:t>- Композиция </a:t>
            </a:r>
            <a:r>
              <a:rPr lang="ru-RU" sz="2800" dirty="0"/>
              <a:t>и логика рассуждения;</a:t>
            </a:r>
          </a:p>
          <a:p>
            <a:pPr marL="0" lvl="0" indent="0">
              <a:buNone/>
            </a:pPr>
            <a:r>
              <a:rPr lang="ru-RU" sz="2800" dirty="0" smtClean="0"/>
              <a:t>- Качество </a:t>
            </a:r>
            <a:r>
              <a:rPr lang="ru-RU" sz="2800" dirty="0"/>
              <a:t>письменной речи;</a:t>
            </a:r>
          </a:p>
          <a:p>
            <a:pPr marL="0" lvl="0" indent="0">
              <a:buNone/>
            </a:pPr>
            <a:r>
              <a:rPr lang="ru-RU" sz="2800" dirty="0" smtClean="0"/>
              <a:t>- Грамотность</a:t>
            </a:r>
            <a:r>
              <a:rPr lang="ru-RU" sz="2800" dirty="0"/>
              <a:t>. </a:t>
            </a:r>
          </a:p>
          <a:p>
            <a:r>
              <a:rPr lang="ru-RU" sz="2800" dirty="0"/>
              <a:t>«</a:t>
            </a:r>
            <a:r>
              <a:rPr lang="ru-RU" sz="2800" b="1" dirty="0"/>
              <a:t>зачет</a:t>
            </a:r>
            <a:r>
              <a:rPr lang="ru-RU" sz="2800" b="1" dirty="0" smtClean="0"/>
              <a:t>» за итоговое сочинение (изложение)  - допуск к ГИА (ЕГЭ, ГВЭ).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8236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88641"/>
            <a:ext cx="7704667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ИТОГОВОЕ СОЧИНЕНИЕ (ИЗЛОЖЕНИЕ) - ДОПУСК К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916832"/>
            <a:ext cx="7560840" cy="475252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Рекомендуемый объем итогового сочинения – </a:t>
            </a:r>
            <a:r>
              <a:rPr lang="ru-RU" b="1" dirty="0"/>
              <a:t>не менее 350 </a:t>
            </a:r>
            <a:r>
              <a:rPr lang="ru-RU" b="1" dirty="0" smtClean="0"/>
              <a:t>слов</a:t>
            </a:r>
            <a:r>
              <a:rPr lang="ru-RU" dirty="0"/>
              <a:t>;</a:t>
            </a:r>
            <a:r>
              <a:rPr lang="ru-RU" dirty="0" smtClean="0"/>
              <a:t>  </a:t>
            </a:r>
          </a:p>
          <a:p>
            <a:r>
              <a:rPr lang="ru-RU" dirty="0"/>
              <a:t>М</a:t>
            </a:r>
            <a:r>
              <a:rPr lang="ru-RU" dirty="0" smtClean="0"/>
              <a:t>инимально </a:t>
            </a:r>
            <a:r>
              <a:rPr lang="ru-RU" dirty="0"/>
              <a:t>допустимый </a:t>
            </a:r>
            <a:r>
              <a:rPr lang="ru-RU" dirty="0" smtClean="0"/>
              <a:t>объем – </a:t>
            </a:r>
            <a:r>
              <a:rPr lang="ru-RU" b="1" dirty="0"/>
              <a:t>250 </a:t>
            </a:r>
            <a:r>
              <a:rPr lang="ru-RU" b="1" dirty="0" smtClean="0"/>
              <a:t>слов. </a:t>
            </a:r>
          </a:p>
          <a:p>
            <a:pPr marL="0" indent="0">
              <a:buNone/>
            </a:pPr>
            <a:r>
              <a:rPr lang="ru-RU" dirty="0"/>
              <a:t>Во время проведения итогового сочинения </a:t>
            </a:r>
            <a:r>
              <a:rPr lang="ru-RU" dirty="0" smtClean="0"/>
              <a:t>участникам </a:t>
            </a:r>
            <a:r>
              <a:rPr lang="ru-RU" b="1" dirty="0">
                <a:solidFill>
                  <a:srgbClr val="FF0000"/>
                </a:solidFill>
              </a:rPr>
              <a:t>запрещено </a:t>
            </a:r>
            <a:r>
              <a:rPr lang="ru-RU" dirty="0"/>
              <a:t>иметь при </a:t>
            </a:r>
            <a:r>
              <a:rPr lang="ru-RU" dirty="0" smtClean="0"/>
              <a:t>себе: </a:t>
            </a:r>
          </a:p>
          <a:p>
            <a:r>
              <a:rPr lang="ru-RU" i="1" dirty="0" smtClean="0"/>
              <a:t>средства </a:t>
            </a:r>
            <a:r>
              <a:rPr lang="ru-RU" i="1" dirty="0"/>
              <a:t>связи, фото-, аудио- и видеоаппаратуру</a:t>
            </a:r>
            <a:r>
              <a:rPr lang="ru-RU" i="1" dirty="0" smtClean="0"/>
              <a:t>,</a:t>
            </a:r>
          </a:p>
          <a:p>
            <a:r>
              <a:rPr lang="ru-RU" i="1" dirty="0" smtClean="0"/>
              <a:t> </a:t>
            </a:r>
            <a:r>
              <a:rPr lang="ru-RU" i="1" dirty="0"/>
              <a:t>справочные материалы, письменные заметки и иные средства хранения и передачи информации</a:t>
            </a:r>
            <a:r>
              <a:rPr lang="ru-RU" i="1" dirty="0" smtClean="0"/>
              <a:t>,</a:t>
            </a:r>
          </a:p>
          <a:p>
            <a:r>
              <a:rPr lang="ru-RU" i="1" dirty="0" smtClean="0"/>
              <a:t> </a:t>
            </a:r>
            <a:r>
              <a:rPr lang="ru-RU" i="1" dirty="0"/>
              <a:t>собственные орфографические и (или) толковые </a:t>
            </a:r>
            <a:r>
              <a:rPr lang="ru-RU" i="1" dirty="0" smtClean="0"/>
              <a:t>словари,</a:t>
            </a:r>
          </a:p>
          <a:p>
            <a:r>
              <a:rPr lang="ru-RU" i="1" dirty="0" smtClean="0"/>
              <a:t> запрещено пользоваться </a:t>
            </a:r>
            <a:r>
              <a:rPr lang="ru-RU" i="1" dirty="0"/>
              <a:t>текстами литературного материала (художественные произведения, дневники, мемуары, публицистика, другие </a:t>
            </a:r>
            <a:r>
              <a:rPr lang="ru-RU" i="1" dirty="0" smtClean="0"/>
              <a:t>источники</a:t>
            </a:r>
            <a:r>
              <a:rPr lang="ru-RU" i="1" dirty="0"/>
              <a:t>). </a:t>
            </a:r>
            <a:endParaRPr lang="ru-RU" i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В </a:t>
            </a:r>
            <a:r>
              <a:rPr lang="ru-RU" b="1" dirty="0"/>
              <a:t>случае нарушения установленных требований участник подлежит удалению</a:t>
            </a:r>
            <a:r>
              <a:rPr lang="ru-RU" dirty="0"/>
              <a:t>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012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459631"/>
          </a:xfrm>
        </p:spPr>
        <p:txBody>
          <a:bodyPr>
            <a:normAutofit/>
          </a:bodyPr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772816"/>
            <a:ext cx="7704667" cy="3384376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 smtClean="0"/>
              <a:t>Порядок проведения ГИА по образовательным программам среднего общего образования (утв. совместным приказом </a:t>
            </a:r>
            <a:r>
              <a:rPr lang="ru-RU" sz="3200" dirty="0" err="1" smtClean="0"/>
              <a:t>Минпросвещения</a:t>
            </a:r>
            <a:r>
              <a:rPr lang="ru-RU" sz="3200" dirty="0" smtClean="0"/>
              <a:t> России и </a:t>
            </a:r>
            <a:r>
              <a:rPr lang="ru-RU" sz="3200" dirty="0" err="1" smtClean="0"/>
              <a:t>Рособрнадзора</a:t>
            </a:r>
            <a:r>
              <a:rPr lang="ru-RU" sz="3200" dirty="0" smtClean="0"/>
              <a:t> от 04.04.2023  № 233/552)</a:t>
            </a:r>
          </a:p>
          <a:p>
            <a:r>
              <a:rPr lang="ru-RU" sz="3200" u="sng" dirty="0" smtClean="0">
                <a:hlinkClick r:id="rId2"/>
              </a:rPr>
              <a:t>Методические рекомендации по организации и проведению итогового сочинения (изложения) в 2023/24 учебном году</a:t>
            </a:r>
            <a:r>
              <a:rPr lang="ru-RU" sz="3200" u="sng" dirty="0" smtClean="0"/>
              <a:t> (</a:t>
            </a:r>
            <a:r>
              <a:rPr lang="ru-RU" sz="3200" u="sng" dirty="0" smtClean="0">
                <a:hlinkClick r:id="rId3"/>
              </a:rPr>
              <a:t>Письмо </a:t>
            </a:r>
            <a:r>
              <a:rPr lang="ru-RU" sz="3200" u="sng" dirty="0" err="1" smtClean="0">
                <a:hlinkClick r:id="rId3"/>
              </a:rPr>
              <a:t>Рособрнадзора</a:t>
            </a:r>
            <a:r>
              <a:rPr lang="ru-RU" sz="3200" u="sng" dirty="0" smtClean="0">
                <a:hlinkClick r:id="rId3"/>
              </a:rPr>
              <a:t> №04-303 от 21.09.2023 о направлении методических документов, рекомендуемых при организации и проведении итогового сочинения (изложения) в 2023/24 учебном году</a:t>
            </a:r>
            <a:r>
              <a:rPr lang="ru-RU" sz="3200" u="sng" dirty="0" smtClean="0"/>
              <a:t>) 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403212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88641"/>
            <a:ext cx="7704667" cy="12961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Особенности итогового сочинения (изложения) </a:t>
            </a:r>
            <a:r>
              <a:rPr lang="ru-RU" b="1" dirty="0" smtClean="0"/>
              <a:t>с 2022-2023 </a:t>
            </a:r>
            <a:r>
              <a:rPr lang="ru-RU" b="1" dirty="0" err="1" smtClean="0"/>
              <a:t>уч.г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82133" y="1484785"/>
            <a:ext cx="3445851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Начиная с 2022/23 учебного года изменился подход к формированию комплектов тем итогового сочинения. Формируется закрытый банк тем итогового сочинения на основе тех тем, которые использовались в прошлые </a:t>
            </a:r>
            <a:r>
              <a:rPr lang="ru-RU" sz="2000" dirty="0" smtClean="0"/>
              <a:t>годы.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004048" y="1844824"/>
            <a:ext cx="3682752" cy="4752528"/>
          </a:xfrm>
        </p:spPr>
        <p:txBody>
          <a:bodyPr>
            <a:normAutofit/>
          </a:bodyPr>
          <a:lstStyle/>
          <a:p>
            <a:r>
              <a:rPr lang="ru-RU" dirty="0"/>
              <a:t>С 2022/23 учебного года расширяются возможности выбора темы сочинения: каждый комплект будет включать не пять, а </a:t>
            </a:r>
            <a:r>
              <a:rPr lang="ru-RU" b="1" dirty="0"/>
              <a:t>шесть тем – по две темы из каждого раздела банка</a:t>
            </a:r>
            <a:r>
              <a:rPr lang="ru-RU" dirty="0"/>
              <a:t>: </a:t>
            </a:r>
          </a:p>
          <a:p>
            <a:r>
              <a:rPr lang="ru-RU" dirty="0"/>
              <a:t>Темы 1, 2 «Духовно-нравственные ориентиры в жизни человека». </a:t>
            </a:r>
          </a:p>
          <a:p>
            <a:r>
              <a:rPr lang="ru-RU" dirty="0"/>
              <a:t>Темы 3, 4 «Семья, общество, Отечество в жизни человека». </a:t>
            </a:r>
          </a:p>
          <a:p>
            <a:r>
              <a:rPr lang="ru-RU" dirty="0"/>
              <a:t>Темы 5, 6 «Природа и культура в жизни человека».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50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82133" y="457201"/>
            <a:ext cx="7982355" cy="88356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Структура закрытого банка тем итогового сочинения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51845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/>
              <a:t>Разделы и подразделы </a:t>
            </a:r>
            <a:r>
              <a:rPr lang="ru-RU" dirty="0"/>
              <a:t>	</a:t>
            </a:r>
          </a:p>
          <a:p>
            <a:r>
              <a:rPr lang="ru-RU" b="1" dirty="0"/>
              <a:t>1 </a:t>
            </a:r>
            <a:r>
              <a:rPr lang="ru-RU" dirty="0"/>
              <a:t>	</a:t>
            </a:r>
            <a:r>
              <a:rPr lang="ru-RU" sz="2900" b="1" dirty="0"/>
              <a:t>Духовно-нравственные ориентиры в жизни человека </a:t>
            </a:r>
            <a:r>
              <a:rPr lang="ru-RU" dirty="0"/>
              <a:t>	</a:t>
            </a:r>
          </a:p>
          <a:p>
            <a:r>
              <a:rPr lang="ru-RU" dirty="0"/>
              <a:t>1.1. 	Внутренний мир человека и его личностные качества 	</a:t>
            </a:r>
          </a:p>
          <a:p>
            <a:r>
              <a:rPr lang="ru-RU" dirty="0"/>
              <a:t>1.2. 	Отношение человека к другому человеку (окружению), нравственные идеалы и выбор между добром и злом 	</a:t>
            </a:r>
          </a:p>
          <a:p>
            <a:r>
              <a:rPr lang="ru-RU" dirty="0"/>
              <a:t>1.3. 	Познание человеком самого себя 	</a:t>
            </a:r>
          </a:p>
          <a:p>
            <a:r>
              <a:rPr lang="ru-RU" dirty="0"/>
              <a:t>1.4. 	Свобода человека и ее ограничения 	</a:t>
            </a:r>
          </a:p>
          <a:p>
            <a:r>
              <a:rPr lang="ru-RU" b="1" dirty="0"/>
              <a:t>2 </a:t>
            </a:r>
            <a:r>
              <a:rPr lang="ru-RU" dirty="0"/>
              <a:t>	</a:t>
            </a:r>
            <a:r>
              <a:rPr lang="ru-RU" sz="2900" b="1" dirty="0"/>
              <a:t>Семья, общество, Отечество в жизни человека </a:t>
            </a:r>
            <a:r>
              <a:rPr lang="ru-RU" sz="2900" dirty="0"/>
              <a:t>	</a:t>
            </a:r>
          </a:p>
          <a:p>
            <a:r>
              <a:rPr lang="ru-RU" dirty="0"/>
              <a:t>2.1. 	Семья, род; семейные ценности и традиции 	</a:t>
            </a:r>
          </a:p>
          <a:p>
            <a:r>
              <a:rPr lang="ru-RU" dirty="0"/>
              <a:t>2.2. 	Человек и общество 	</a:t>
            </a:r>
          </a:p>
          <a:p>
            <a:r>
              <a:rPr lang="ru-RU" dirty="0"/>
              <a:t>2.3. 	Родина, государство, гражданская позиция человека 	</a:t>
            </a:r>
          </a:p>
          <a:p>
            <a:r>
              <a:rPr lang="ru-RU" b="1" dirty="0"/>
              <a:t>3 </a:t>
            </a:r>
            <a:r>
              <a:rPr lang="ru-RU" sz="2900" dirty="0"/>
              <a:t>	</a:t>
            </a:r>
            <a:r>
              <a:rPr lang="ru-RU" sz="2900" b="1" dirty="0"/>
              <a:t>Природа и культура в жизни человека </a:t>
            </a:r>
            <a:r>
              <a:rPr lang="ru-RU" dirty="0"/>
              <a:t>	</a:t>
            </a:r>
          </a:p>
          <a:p>
            <a:r>
              <a:rPr lang="ru-RU" dirty="0"/>
              <a:t>3.1. 	Природа и человек 	</a:t>
            </a:r>
          </a:p>
          <a:p>
            <a:r>
              <a:rPr lang="ru-RU" dirty="0"/>
              <a:t>3.2. 	Наука и человек 	</a:t>
            </a:r>
          </a:p>
          <a:p>
            <a:r>
              <a:rPr lang="ru-RU" dirty="0"/>
              <a:t>3.3. 	Искусство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7707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/>
          <a:lstStyle/>
          <a:p>
            <a:r>
              <a:rPr lang="ru-RU" dirty="0" smtClean="0"/>
              <a:t>Образец комплекта тем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547260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	</a:t>
            </a:r>
          </a:p>
          <a:p>
            <a:r>
              <a:rPr lang="ru-RU" dirty="0" smtClean="0"/>
              <a:t>111. </a:t>
            </a:r>
            <a:r>
              <a:rPr lang="ru-RU" dirty="0"/>
              <a:t>	Какую жизненную цель можно назвать благородной? 	</a:t>
            </a:r>
          </a:p>
          <a:p>
            <a:r>
              <a:rPr lang="ru-RU" dirty="0" smtClean="0"/>
              <a:t>201. </a:t>
            </a:r>
            <a:r>
              <a:rPr lang="ru-RU" dirty="0"/>
              <a:t>	Могут ли юношеские мечты повлиять на дальнейшую жизнь человека? 	</a:t>
            </a:r>
          </a:p>
          <a:p>
            <a:r>
              <a:rPr lang="ru-RU" dirty="0" smtClean="0"/>
              <a:t>304. </a:t>
            </a:r>
            <a:r>
              <a:rPr lang="ru-RU" dirty="0"/>
              <a:t>	Как становятся героями на войне? 	</a:t>
            </a:r>
          </a:p>
          <a:p>
            <a:r>
              <a:rPr lang="ru-RU" dirty="0" smtClean="0"/>
              <a:t>405. </a:t>
            </a:r>
            <a:r>
              <a:rPr lang="ru-RU" dirty="0"/>
              <a:t>	Чем важен для современного человека опыт предыдущих поколений? 	</a:t>
            </a:r>
          </a:p>
          <a:p>
            <a:r>
              <a:rPr lang="ru-RU" dirty="0" smtClean="0"/>
              <a:t>509. </a:t>
            </a:r>
            <a:r>
              <a:rPr lang="ru-RU" dirty="0"/>
              <a:t>	Почему достижения прогресса, дающие человеку удобства и комфорт, могут быть опасны для человечества? 	</a:t>
            </a:r>
          </a:p>
          <a:p>
            <a:r>
              <a:rPr lang="ru-RU" dirty="0" smtClean="0"/>
              <a:t>602. </a:t>
            </a:r>
            <a:r>
              <a:rPr lang="ru-RU" dirty="0"/>
              <a:t>	Реальное и виртуальное общение: в чём преимущества каждого из них? 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63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88641"/>
            <a:ext cx="7704667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ИТОГОВОЕ СОЧИНЕНИЕ (ИЗЛОЖЕНИЕ) - ДОПУСК К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44824"/>
            <a:ext cx="7848872" cy="4610912"/>
          </a:xfrm>
        </p:spPr>
        <p:txBody>
          <a:bodyPr>
            <a:normAutofit fontScale="92500"/>
          </a:bodyPr>
          <a:lstStyle/>
          <a:p>
            <a:r>
              <a:rPr lang="ru-RU" sz="3100" u="sng" dirty="0" smtClean="0"/>
              <a:t>6 декабря 2023 </a:t>
            </a:r>
            <a:r>
              <a:rPr lang="ru-RU" sz="3100" dirty="0"/>
              <a:t>года в обязательном порядке будет проводиться итоговое </a:t>
            </a:r>
            <a:r>
              <a:rPr lang="ru-RU" sz="3100" b="1" dirty="0"/>
              <a:t>СОЧИНЕНИЕ</a:t>
            </a:r>
            <a:r>
              <a:rPr lang="ru-RU" sz="3100" dirty="0"/>
              <a:t> (изложение), как допуск к ГИА для выпускников образовательных организаций, реализующих программы среднего общего образования</a:t>
            </a:r>
            <a:r>
              <a:rPr lang="ru-RU" sz="3100" dirty="0" smtClean="0"/>
              <a:t>.</a:t>
            </a:r>
          </a:p>
          <a:p>
            <a:pPr marL="0" indent="0">
              <a:buNone/>
            </a:pPr>
            <a:endParaRPr lang="ru-RU" sz="3100" dirty="0"/>
          </a:p>
          <a:p>
            <a:r>
              <a:rPr lang="ru-RU" sz="3100" b="1" dirty="0"/>
              <a:t>Время </a:t>
            </a:r>
            <a:r>
              <a:rPr lang="ru-RU" sz="3100" b="1" dirty="0" smtClean="0"/>
              <a:t>выполнения работы </a:t>
            </a:r>
            <a:r>
              <a:rPr lang="ru-RU" sz="3100" b="1" dirty="0"/>
              <a:t>– 3 часа 55 минут</a:t>
            </a:r>
            <a:r>
              <a:rPr lang="ru-RU" sz="3100" dirty="0"/>
              <a:t>. </a:t>
            </a:r>
            <a:endParaRPr lang="ru-RU" sz="3100" dirty="0" smtClean="0"/>
          </a:p>
          <a:p>
            <a:pPr marL="0" indent="0">
              <a:buNone/>
            </a:pP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172472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57201"/>
            <a:ext cx="8136903" cy="102758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Порядок подачи заявления на участие в итоговом сочинении (изложении)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4515032"/>
          </a:xfrm>
        </p:spPr>
        <p:txBody>
          <a:bodyPr>
            <a:normAutofit/>
          </a:bodyPr>
          <a:lstStyle/>
          <a:p>
            <a:r>
              <a:rPr lang="ru-RU" dirty="0"/>
              <a:t>Для участия в итоговом сочинении (изложении) обучающиеся XI (XII) классов подают </a:t>
            </a:r>
            <a:r>
              <a:rPr lang="ru-RU" b="1" dirty="0"/>
              <a:t>заявления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образовательные организации, в которых обучающиеся осваивают образовательные программы среднего общего образования, а экстерны – в образовательные организации по выбору экстерна. Указанные заявления подаются </a:t>
            </a:r>
            <a:r>
              <a:rPr lang="ru-RU" b="1" dirty="0"/>
              <a:t>не позднее чем за две недели </a:t>
            </a:r>
            <a:r>
              <a:rPr lang="ru-RU" dirty="0"/>
              <a:t>до начала проведения итогового сочинения (изложения).</a:t>
            </a:r>
          </a:p>
        </p:txBody>
      </p:sp>
    </p:spTree>
    <p:extLst>
      <p:ext uri="{BB962C8B-B14F-4D97-AF65-F5344CB8AC3E}">
        <p14:creationId xmlns:p14="http://schemas.microsoft.com/office/powerpoint/2010/main" val="4143432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7159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Повторный допуск к написанию итогового сочинения (изложения)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844824"/>
            <a:ext cx="7704667" cy="460851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 написанию итогового сочинения (изложения) в текущем учебном году в </a:t>
            </a:r>
            <a:r>
              <a:rPr lang="ru-RU" b="1" dirty="0"/>
              <a:t>дополнительные сроки </a:t>
            </a:r>
            <a:r>
              <a:rPr lang="ru-RU" dirty="0"/>
              <a:t>(</a:t>
            </a:r>
            <a:r>
              <a:rPr lang="ru-RU" b="1" i="1" dirty="0"/>
              <a:t>в первую среду февраля и </a:t>
            </a:r>
            <a:r>
              <a:rPr lang="ru-RU" b="1" i="1" dirty="0" smtClean="0"/>
              <a:t>вторую среду апреля</a:t>
            </a:r>
            <a:r>
              <a:rPr lang="ru-RU" dirty="0" smtClean="0"/>
              <a:t>) </a:t>
            </a:r>
            <a:r>
              <a:rPr lang="ru-RU" dirty="0"/>
              <a:t>допускаются: </a:t>
            </a:r>
          </a:p>
          <a:p>
            <a:r>
              <a:rPr lang="ru-RU" dirty="0"/>
              <a:t>обучающиеся XI (XII) классов, экстерны, получившие по итоговому сочинению (изложению) неудовлетворительный результат («незачет»); </a:t>
            </a:r>
          </a:p>
          <a:p>
            <a:r>
              <a:rPr lang="ru-RU" dirty="0"/>
              <a:t>обучающиеся XI (XII) классов, экстерны, удаленные с итогового сочинения (изложения) за нарушение требований, установленных пунктом </a:t>
            </a:r>
            <a:r>
              <a:rPr lang="ru-RU" dirty="0" smtClean="0"/>
              <a:t>28 </a:t>
            </a:r>
            <a:r>
              <a:rPr lang="ru-RU" dirty="0"/>
              <a:t>Порядка; </a:t>
            </a:r>
          </a:p>
          <a:p>
            <a:r>
              <a:rPr lang="ru-RU" dirty="0"/>
              <a:t>обучающиеся XI (XII) классов, </a:t>
            </a:r>
            <a:r>
              <a:rPr lang="ru-RU" dirty="0" smtClean="0"/>
              <a:t>экстерны, </a:t>
            </a:r>
            <a:r>
              <a:rPr lang="ru-RU" dirty="0"/>
              <a:t>не явившиеся на итоговое сочинение (изложение) по уважительным причинам (болезнь или иные обстоятельства), подтвержденным документально</a:t>
            </a:r>
            <a:r>
              <a:rPr lang="ru-RU" dirty="0" smtClean="0"/>
              <a:t>;</a:t>
            </a:r>
          </a:p>
          <a:p>
            <a:r>
              <a:rPr lang="ru-RU" dirty="0"/>
              <a:t>Обучающиеся XI (XII) классов и экстерны, </a:t>
            </a:r>
            <a:r>
              <a:rPr lang="ru-RU" dirty="0" smtClean="0"/>
              <a:t>не завершившие написание ИС-11 по уважительным </a:t>
            </a:r>
            <a:r>
              <a:rPr lang="ru-RU" dirty="0"/>
              <a:t>причинам (болезнь или иные обстоятельства), подтвержденным </a:t>
            </a:r>
            <a:r>
              <a:rPr lang="ru-RU" dirty="0" smtClean="0"/>
              <a:t>документально.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331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53163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Ознакомление с результатами итогового сочинения (изложения), срок действия итогового </a:t>
            </a:r>
            <a:r>
              <a:rPr lang="ru-RU" b="1" dirty="0" smtClean="0"/>
              <a:t>сочинения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2204864"/>
            <a:ext cx="7910347" cy="417646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 результатами итогового сочинения (изложения) участники могут ознакомиться в образовательных </a:t>
            </a:r>
            <a:r>
              <a:rPr lang="ru-RU" dirty="0" smtClean="0"/>
              <a:t>организациях.</a:t>
            </a:r>
          </a:p>
          <a:p>
            <a:r>
              <a:rPr lang="ru-RU" dirty="0"/>
              <a:t>Итоговое сочинение (изложение) как допуск к ГИА – </a:t>
            </a:r>
            <a:r>
              <a:rPr lang="ru-RU" b="1" dirty="0"/>
              <a:t>бессрочно</a:t>
            </a:r>
            <a:r>
              <a:rPr lang="ru-RU" b="1" dirty="0" smtClean="0"/>
              <a:t>.</a:t>
            </a:r>
          </a:p>
          <a:p>
            <a:r>
              <a:rPr lang="ru-RU" dirty="0"/>
              <a:t>В соответствии с пунктом 33 Порядка приема в рамках приема на обучение по программам </a:t>
            </a:r>
            <a:r>
              <a:rPr lang="ru-RU" dirty="0" err="1"/>
              <a:t>бакалавриата</a:t>
            </a:r>
            <a:r>
              <a:rPr lang="ru-RU" dirty="0"/>
              <a:t>, программам </a:t>
            </a:r>
            <a:r>
              <a:rPr lang="ru-RU" dirty="0" err="1"/>
              <a:t>специалитета</a:t>
            </a:r>
            <a:r>
              <a:rPr lang="ru-RU" dirty="0"/>
              <a:t> образовательная организация высшего образования может начислять баллы за оценку, выставленную образовательной организацией высшего образования по результатам проверки итогового сочинения, являющегося условием допуска к ГИА. Сумма баллов, начисленных поступающему за индивидуальные достижения, не может быть более 10 </a:t>
            </a:r>
            <a:r>
              <a:rPr lang="ru-RU" dirty="0" smtClean="0"/>
              <a:t>баллов.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624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566</TotalTime>
  <Words>1064</Words>
  <Application>Microsoft Office PowerPoint</Application>
  <PresentationFormat>Экран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Параллакс</vt:lpstr>
      <vt:lpstr>Основные сведения об итоговом сочинении (изложении) 2023-2024уч.г.</vt:lpstr>
      <vt:lpstr>Нормативно-правовая база</vt:lpstr>
      <vt:lpstr>Особенности итогового сочинения (изложения) с 2022-2023 уч.г.</vt:lpstr>
      <vt:lpstr>Структура закрытого банка тем итогового сочинения </vt:lpstr>
      <vt:lpstr>Образец комплекта тем</vt:lpstr>
      <vt:lpstr>ИТОГОВОЕ СОЧИНЕНИЕ (ИЗЛОЖЕНИЕ) - ДОПУСК К ЕГЭ</vt:lpstr>
      <vt:lpstr>Порядок подачи заявления на участие в итоговом сочинении (изложении)</vt:lpstr>
      <vt:lpstr>Повторный допуск к написанию итогового сочинения (изложения)</vt:lpstr>
      <vt:lpstr>Ознакомление с результатами итогового сочинения (изложения), срок действия итогового сочинения</vt:lpstr>
      <vt:lpstr>Порядок проведения итогового сочинения (изложения) в образовательных организациях</vt:lpstr>
      <vt:lpstr>Порядок проверки и оценивания итогового сочинения (изложения)</vt:lpstr>
      <vt:lpstr>Презентация PowerPoint</vt:lpstr>
      <vt:lpstr>ИТОГОВОЕ СОЧИНЕНИЕ (ИЗЛОЖЕНИЕ) - ДОПУСК К ЕГЭ</vt:lpstr>
      <vt:lpstr>ИТОГОВОЕ СОЧИНЕНИЕ (ИЗЛОЖЕНИЕ) - ДОПУСК К ЕГЭ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сведения о ЕГЭ </dc:title>
  <dc:creator>111</dc:creator>
  <cp:lastModifiedBy>Natalia</cp:lastModifiedBy>
  <cp:revision>53</cp:revision>
  <dcterms:created xsi:type="dcterms:W3CDTF">2013-12-13T18:55:25Z</dcterms:created>
  <dcterms:modified xsi:type="dcterms:W3CDTF">2024-02-07T10:15:25Z</dcterms:modified>
</cp:coreProperties>
</file>