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5" r:id="rId6"/>
    <p:sldId id="266" r:id="rId7"/>
    <p:sldId id="267" r:id="rId8"/>
    <p:sldId id="263" r:id="rId9"/>
    <p:sldId id="268" r:id="rId10"/>
    <p:sldId id="262" r:id="rId11"/>
    <p:sldId id="264" r:id="rId12"/>
    <p:sldId id="260" r:id="rId13"/>
    <p:sldId id="270" r:id="rId14"/>
    <p:sldId id="269" r:id="rId15"/>
    <p:sldId id="271" r:id="rId16"/>
    <p:sldId id="272" r:id="rId17"/>
    <p:sldId id="273" r:id="rId18"/>
    <p:sldId id="275" r:id="rId19"/>
    <p:sldId id="276" r:id="rId20"/>
    <p:sldId id="274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dzeninfra.ru/get-zen_doc/1880126/pub_64f9afb140159a051aa2726c_64f9b0a1a518707a8ec6483a/scale_2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285728"/>
            <a:ext cx="8782050" cy="53035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45628" y="3244334"/>
            <a:ext cx="1223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2024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66975" y="56129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МБОУ СОШ № 28 ст.Еремизино-Борисовской </a:t>
            </a:r>
          </a:p>
          <a:p>
            <a:pPr algn="ctr"/>
            <a:r>
              <a:rPr lang="ru-RU" dirty="0"/>
              <a:t>2023-2024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Задание 1: чтение текста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5785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Это одно из самых легких заданий на собеседовании. Все, что нужно - это </a:t>
            </a:r>
            <a:r>
              <a:rPr lang="ru-RU" dirty="0">
                <a:solidFill>
                  <a:srgbClr val="C00000"/>
                </a:solidFill>
              </a:rPr>
              <a:t>прочесть предложенный отрывок без запинок и ошибок</a:t>
            </a:r>
            <a:r>
              <a:rPr lang="ru-RU" dirty="0"/>
              <a:t>. </a:t>
            </a:r>
            <a:br>
              <a:rPr lang="ru-RU" dirty="0"/>
            </a:br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На подготовку к чтению дают до 2 минут</a:t>
            </a:r>
            <a:r>
              <a:rPr lang="ru-RU" dirty="0"/>
              <a:t>, а затем наступает ваша очередь читать. Но имейте в виду, что </a:t>
            </a:r>
            <a:r>
              <a:rPr lang="ru-RU" dirty="0">
                <a:solidFill>
                  <a:srgbClr val="C00000"/>
                </a:solidFill>
              </a:rPr>
              <a:t>успеть нужно тоже за 2 минуты</a:t>
            </a:r>
            <a:r>
              <a:rPr lang="ru-RU" dirty="0"/>
              <a:t>. Потом вы перейдете к следующему заданию.  </a:t>
            </a:r>
            <a:br>
              <a:rPr lang="ru-RU" dirty="0"/>
            </a:br>
            <a:endParaRPr lang="ru-RU" dirty="0"/>
          </a:p>
          <a:p>
            <a:r>
              <a:rPr lang="ru-RU" dirty="0"/>
              <a:t>Главное - не забывайте про интонацию, которой обозначаете знаки препинания. Выдерживайте где нужно паузы. И помните про темп - читать нужно не слишком быстро, но и не слишком медленно, чтобы уложиться в отведенное время.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5457843" cy="685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Задание 2: пересказ текста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858312" cy="600076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После прочтения вас ждет пересказ, или, как считают многие школьники, одно из самых трудных заданий. </a:t>
            </a:r>
          </a:p>
          <a:p>
            <a:r>
              <a:rPr lang="ru-RU" dirty="0">
                <a:solidFill>
                  <a:srgbClr val="C00000"/>
                </a:solidFill>
              </a:rPr>
              <a:t>На подготовку к нему выделено 2 минуты</a:t>
            </a:r>
            <a:r>
              <a:rPr lang="ru-RU" dirty="0"/>
              <a:t>. </a:t>
            </a:r>
          </a:p>
          <a:p>
            <a:r>
              <a:rPr lang="ru-RU" dirty="0"/>
              <a:t>За это время пробегитесь глазами по тексту, выделите смысловые части (чаще всего они равны количеству абзацев) и постройте в голове план своего пересказа. Можно делать записи в ПОЛЕ для ЗАМЕТОК</a:t>
            </a:r>
          </a:p>
          <a:p>
            <a:r>
              <a:rPr lang="ru-RU" b="1" dirty="0">
                <a:solidFill>
                  <a:srgbClr val="C00000"/>
                </a:solidFill>
              </a:rPr>
              <a:t>Не забудьте вставить цитату, которая будет предложена в задании:</a:t>
            </a:r>
            <a:r>
              <a:rPr lang="ru-RU" dirty="0"/>
              <a:t> для того чтобы сделать это верно, посмотрите, в какой части текста она смотрится более органично.</a:t>
            </a:r>
          </a:p>
          <a:p>
            <a:r>
              <a:rPr lang="ru-RU" dirty="0"/>
              <a:t>Кстати, пересказ </a:t>
            </a:r>
            <a:r>
              <a:rPr lang="ru-RU" dirty="0">
                <a:solidFill>
                  <a:srgbClr val="C00000"/>
                </a:solidFill>
              </a:rPr>
              <a:t>должен быть подробным</a:t>
            </a:r>
            <a:r>
              <a:rPr lang="ru-RU" dirty="0"/>
              <a:t>. Иначе вы рискуете потерять баллы. 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13" y="922362"/>
            <a:ext cx="7939101" cy="505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Задание 3: монолог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64360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Построить монологическое высказывание - одно из самых интересных заданий в работе. </a:t>
            </a:r>
          </a:p>
          <a:p>
            <a:r>
              <a:rPr lang="ru-RU" dirty="0"/>
              <a:t>Во-первых, вы можете выбрать один из вариантов для построения монолога: описать фотографию, вспомнить и рассказать личную историю по заданной теме или же </a:t>
            </a:r>
            <a:r>
              <a:rPr lang="ru-RU" dirty="0" err="1"/>
              <a:t>порассуждать</a:t>
            </a:r>
            <a:r>
              <a:rPr lang="ru-RU" dirty="0"/>
              <a:t> над философским вопросом. </a:t>
            </a:r>
          </a:p>
          <a:p>
            <a:r>
              <a:rPr lang="ru-RU" dirty="0">
                <a:solidFill>
                  <a:srgbClr val="C00000"/>
                </a:solidFill>
              </a:rPr>
              <a:t>На подготовку дается 1 минута</a:t>
            </a:r>
            <a:r>
              <a:rPr lang="ru-RU" dirty="0"/>
              <a:t>, а </a:t>
            </a:r>
            <a:r>
              <a:rPr lang="ru-RU" dirty="0">
                <a:solidFill>
                  <a:srgbClr val="C00000"/>
                </a:solidFill>
              </a:rPr>
              <a:t>на выполнение самого задания - не более 3 минут.</a:t>
            </a:r>
            <a:r>
              <a:rPr lang="ru-RU" dirty="0"/>
              <a:t> </a:t>
            </a:r>
          </a:p>
          <a:p>
            <a:r>
              <a:rPr lang="ru-RU" dirty="0"/>
              <a:t>Лучше не придумывайте громоздкие тексты в голове, а постарайтесь произнести не менее 10 фраз. </a:t>
            </a:r>
          </a:p>
          <a:p>
            <a:r>
              <a:rPr lang="ru-RU" dirty="0"/>
              <a:t>Выходит, что на каждый вопрос достаточно 2-4 предложений.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0557"/>
            <a:ext cx="6500857" cy="665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0722"/>
            <a:ext cx="5959079" cy="673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53721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214686"/>
            <a:ext cx="54006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ВАЖНО!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Помните, что монолог на любую из тем должен включать в себя три части: вступление, </a:t>
            </a:r>
          </a:p>
          <a:p>
            <a:r>
              <a:rPr lang="ru-RU" dirty="0"/>
              <a:t>основную часть, </a:t>
            </a:r>
          </a:p>
          <a:p>
            <a:r>
              <a:rPr lang="ru-RU" dirty="0"/>
              <a:t>а затем небольшое заключение. </a:t>
            </a:r>
          </a:p>
          <a:p>
            <a:r>
              <a:rPr lang="ru-RU" dirty="0"/>
              <a:t>И главное, </a:t>
            </a:r>
            <a:r>
              <a:rPr lang="ru-RU" dirty="0">
                <a:solidFill>
                  <a:srgbClr val="C00000"/>
                </a:solidFill>
              </a:rPr>
              <a:t>постарайтесь избежать речевых ошибок, правильно ставить ударение в словах, и строить предложения.</a:t>
            </a:r>
            <a:r>
              <a:rPr lang="ru-RU" dirty="0"/>
              <a:t> </a:t>
            </a:r>
          </a:p>
          <a:p>
            <a:r>
              <a:rPr lang="ru-RU" dirty="0"/>
              <a:t>Монолог должен быть последовательным и логичным.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Задание 4: диалог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Напоследок остается одно - ответить на 3 вопроса, которые заготовлены у экзаменатора по каждой из тем монолога.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Сроки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Итоговое собеседование проводится во вторую среду февраля. </a:t>
            </a:r>
            <a:r>
              <a:rPr lang="ru-RU" dirty="0">
                <a:solidFill>
                  <a:srgbClr val="C00000"/>
                </a:solidFill>
              </a:rPr>
              <a:t>14 февраля</a:t>
            </a:r>
          </a:p>
          <a:p>
            <a:r>
              <a:rPr lang="ru-RU" dirty="0"/>
              <a:t>Дополнительные сроки проведения итогового собеседования — вторая рабочая среда марта и третий понедельник апреля.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5081605" cy="688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ВАЖНО!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Проверяющие хотят увидеть, насколько хорошо вы умеете размышлять. </a:t>
            </a:r>
          </a:p>
          <a:p>
            <a:r>
              <a:rPr lang="ru-RU" dirty="0"/>
              <a:t>При этом вопросов знать вы не будете, да и времени на подготовку не дадут - внимательно слушайте, о чем вас спрашивают. А затем дайте на каждый из вопросов развернутый ответ. </a:t>
            </a:r>
          </a:p>
          <a:p>
            <a:r>
              <a:rPr lang="ru-RU" dirty="0"/>
              <a:t>В общем, это своего рода ваше первое интервью, которое будет идти около </a:t>
            </a:r>
            <a:r>
              <a:rPr lang="ru-RU" dirty="0">
                <a:solidFill>
                  <a:srgbClr val="C00000"/>
                </a:solidFill>
              </a:rPr>
              <a:t>3 минут.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>Правила здесь все те же: следите за грамотностью своей речи, последовательностью и логичностью мыслей. Тогда заветный "зачет" точно будет в кармане!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КРИТЕРИИ ОЦЕНИВАНИЯ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 для экспертов (2024 г)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14059"/>
            <a:ext cx="8368964" cy="524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888" y="500043"/>
            <a:ext cx="8367391" cy="601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225" y="357166"/>
            <a:ext cx="8575055" cy="586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24689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2663" y="214289"/>
            <a:ext cx="6586923" cy="65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8344691" cy="114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358246" cy="423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572008"/>
            <a:ext cx="8342524" cy="207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34" y="571480"/>
            <a:ext cx="758417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Изменения в 2024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329642" cy="53578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Претерпели некоторые изменения критерии оценивания заданий.</a:t>
            </a:r>
          </a:p>
          <a:p>
            <a:r>
              <a:rPr lang="ru-RU" dirty="0"/>
              <a:t>1. Грамотность речи будет оцениваться </a:t>
            </a:r>
            <a:r>
              <a:rPr lang="ru-RU" dirty="0">
                <a:solidFill>
                  <a:srgbClr val="C00000"/>
                </a:solidFill>
              </a:rPr>
              <a:t>в целом по заданиям 1-4. (один раз за все задания)</a:t>
            </a:r>
          </a:p>
          <a:p>
            <a:r>
              <a:rPr lang="ru-RU" dirty="0"/>
              <a:t>2. Если участник </a:t>
            </a:r>
            <a:r>
              <a:rPr lang="ru-RU" dirty="0">
                <a:solidFill>
                  <a:srgbClr val="C00000"/>
                </a:solidFill>
              </a:rPr>
              <a:t>не приступал к выполнению 2-х </a:t>
            </a:r>
            <a:r>
              <a:rPr lang="ru-RU" dirty="0"/>
              <a:t>и более заданий, то по всем критериям оценивания грамотности речи ему ставится </a:t>
            </a:r>
            <a:r>
              <a:rPr lang="ru-RU" dirty="0">
                <a:solidFill>
                  <a:srgbClr val="C00000"/>
                </a:solidFill>
              </a:rPr>
              <a:t>0 баллов</a:t>
            </a:r>
            <a:r>
              <a:rPr lang="ru-RU" dirty="0"/>
              <a:t>.</a:t>
            </a:r>
          </a:p>
          <a:p>
            <a:r>
              <a:rPr lang="ru-RU" dirty="0"/>
              <a:t>3. Если участник итогового собеседования </a:t>
            </a:r>
            <a:r>
              <a:rPr lang="ru-RU" dirty="0">
                <a:solidFill>
                  <a:srgbClr val="C00000"/>
                </a:solidFill>
              </a:rPr>
              <a:t>пересказал текст не подробно, а в сжатом формате,</a:t>
            </a:r>
            <a:r>
              <a:rPr lang="ru-RU" dirty="0"/>
              <a:t> то общее количество баллов, которое получил участник итогового собеседования </a:t>
            </a:r>
            <a:r>
              <a:rPr lang="ru-RU" dirty="0">
                <a:solidFill>
                  <a:srgbClr val="C00000"/>
                </a:solidFill>
              </a:rPr>
              <a:t>по критериям П1–П4 (пересказ), уменьшается на 1 балл.</a:t>
            </a:r>
          </a:p>
          <a:p>
            <a:r>
              <a:rPr lang="ru-RU" dirty="0"/>
              <a:t>4. </a:t>
            </a:r>
            <a:r>
              <a:rPr lang="ru-RU" dirty="0">
                <a:solidFill>
                  <a:srgbClr val="C00000"/>
                </a:solidFill>
              </a:rPr>
              <a:t>Введены единые сокращения: Ч (чтение), М (монолог), П (пересказ), Д (диалог), Р (грамотность речи).</a:t>
            </a:r>
          </a:p>
          <a:p>
            <a:r>
              <a:rPr lang="ru-RU" dirty="0"/>
              <a:t>5. Критерий </a:t>
            </a:r>
            <a:r>
              <a:rPr lang="ru-RU" dirty="0">
                <a:solidFill>
                  <a:srgbClr val="C00000"/>
                </a:solidFill>
              </a:rPr>
              <a:t>«Искажение слов» включён в систему критериев оценивания чтения вслух.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779509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0871" y="1000108"/>
            <a:ext cx="6911591" cy="492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278" y="571480"/>
            <a:ext cx="778693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12" y="785794"/>
            <a:ext cx="872891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996" y="785794"/>
            <a:ext cx="7444532" cy="572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https://www.yarregion.ru/depts/dobr/newsPics/2023/2023-isr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4" name="Picture 4" descr="https://xn--18-6kc3bfr2e.xn--80aaac0ct.xn--p1ai/assets/images/2021-2022/novosti/40e4f68b7040dfbc59b44968895114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8858280" cy="3028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Задания и шкала оценивания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не изменились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Сами задания и время, отведенное на подготовку и подачу ответа, не изменились. </a:t>
            </a:r>
          </a:p>
          <a:p>
            <a:r>
              <a:rPr lang="ru-RU" b="1" dirty="0">
                <a:solidFill>
                  <a:srgbClr val="C00000"/>
                </a:solidFill>
              </a:rPr>
              <a:t>экзамен длится 15-16 минут</a:t>
            </a:r>
          </a:p>
          <a:p>
            <a:r>
              <a:rPr lang="ru-RU" dirty="0"/>
              <a:t>За всю работу максимально можно получить </a:t>
            </a:r>
            <a:r>
              <a:rPr lang="ru-RU" b="1" dirty="0">
                <a:solidFill>
                  <a:srgbClr val="C00000"/>
                </a:solidFill>
              </a:rPr>
              <a:t>20 баллов</a:t>
            </a:r>
            <a:r>
              <a:rPr lang="ru-RU" dirty="0"/>
              <a:t>, а для того, чтобы получить </a:t>
            </a:r>
            <a:r>
              <a:rPr lang="ru-RU" dirty="0">
                <a:solidFill>
                  <a:srgbClr val="C00000"/>
                </a:solidFill>
              </a:rPr>
              <a:t>зачет</a:t>
            </a:r>
            <a:r>
              <a:rPr lang="ru-RU" dirty="0"/>
              <a:t>, достаточно будет набрать </a:t>
            </a:r>
            <a:r>
              <a:rPr lang="ru-RU" dirty="0">
                <a:solidFill>
                  <a:srgbClr val="C00000"/>
                </a:solidFill>
              </a:rPr>
              <a:t>10 баллов</a:t>
            </a:r>
            <a:r>
              <a:rPr lang="ru-RU" dirty="0"/>
              <a:t>. Напоминаем, что за итоговое собеседование школьных оценок не ставят - вы либо получаете «зачет» либо «незачет».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Подробнее о шкале оценивания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472518" cy="585791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Раньше грамотность ответа оценивали два разных критерия: </a:t>
            </a:r>
          </a:p>
          <a:p>
            <a:r>
              <a:rPr lang="ru-RU" dirty="0"/>
              <a:t>задания 1 и 2 отвечал  Р1, </a:t>
            </a:r>
          </a:p>
          <a:p>
            <a:r>
              <a:rPr lang="ru-RU" dirty="0"/>
              <a:t>а задания 3 и 4 - Р2 (максимально за каждое задание давалось по 4 балла). </a:t>
            </a:r>
          </a:p>
          <a:p>
            <a:r>
              <a:rPr lang="ru-RU" dirty="0"/>
              <a:t>Р1 проверял соблюдение грамматических, орфоэпических и речевых норм, а также искажение слов. </a:t>
            </a:r>
          </a:p>
          <a:p>
            <a:r>
              <a:rPr lang="ru-RU" dirty="0"/>
              <a:t>А Р2 - соблюдение грамматических, орфоэпических и речевых норм и речевое оформление.</a:t>
            </a:r>
            <a:br>
              <a:rPr lang="ru-RU" dirty="0"/>
            </a:br>
            <a:endParaRPr lang="ru-RU" dirty="0"/>
          </a:p>
          <a:p>
            <a:r>
              <a:rPr lang="ru-RU" b="1" dirty="0">
                <a:solidFill>
                  <a:srgbClr val="C00000"/>
                </a:solidFill>
              </a:rPr>
              <a:t>Теперь появился общий критерий Р </a:t>
            </a:r>
            <a:r>
              <a:rPr lang="ru-RU" dirty="0"/>
              <a:t>- он оценивает грамотность вашей речи по всем заданиям. За него максимум дают </a:t>
            </a:r>
            <a:r>
              <a:rPr lang="ru-RU" dirty="0">
                <a:solidFill>
                  <a:srgbClr val="C00000"/>
                </a:solidFill>
              </a:rPr>
              <a:t>8 баллов</a:t>
            </a:r>
            <a:r>
              <a:rPr lang="ru-RU" dirty="0"/>
              <a:t>. </a:t>
            </a:r>
          </a:p>
          <a:p>
            <a:r>
              <a:rPr lang="ru-RU" dirty="0"/>
              <a:t>Здесь по-прежнему оценивается соблюдение </a:t>
            </a:r>
            <a:r>
              <a:rPr lang="ru-RU" dirty="0">
                <a:solidFill>
                  <a:srgbClr val="C00000"/>
                </a:solidFill>
              </a:rPr>
              <a:t>орфоэпических, грамматических, речевых норм</a:t>
            </a:r>
            <a:r>
              <a:rPr lang="ru-RU" dirty="0"/>
              <a:t>. Но еще добавилось </a:t>
            </a:r>
            <a:r>
              <a:rPr lang="ru-RU" dirty="0">
                <a:solidFill>
                  <a:srgbClr val="C00000"/>
                </a:solidFill>
              </a:rPr>
              <a:t>богатство речи </a:t>
            </a:r>
            <a:r>
              <a:rPr lang="ru-RU" dirty="0"/>
              <a:t>и соблюдение </a:t>
            </a:r>
            <a:r>
              <a:rPr lang="ru-RU" dirty="0">
                <a:solidFill>
                  <a:srgbClr val="C00000"/>
                </a:solidFill>
              </a:rPr>
              <a:t>фактической точности</a:t>
            </a:r>
            <a:r>
              <a:rPr lang="ru-RU" dirty="0"/>
              <a:t>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Подробнее о шкале оценивания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Раньше за чтение текста ставили 2 балла, </a:t>
            </a:r>
          </a:p>
          <a:p>
            <a:r>
              <a:rPr lang="ru-RU" dirty="0"/>
              <a:t>теперь можно получить </a:t>
            </a:r>
            <a:r>
              <a:rPr lang="ru-RU" dirty="0">
                <a:solidFill>
                  <a:srgbClr val="C00000"/>
                </a:solidFill>
              </a:rPr>
              <a:t>3 балла</a:t>
            </a:r>
            <a:r>
              <a:rPr lang="ru-RU" dirty="0"/>
              <a:t>.</a:t>
            </a:r>
          </a:p>
          <a:p>
            <a:r>
              <a:rPr lang="ru-RU" dirty="0"/>
              <a:t> А за пересказ, за который раньше начисляли </a:t>
            </a:r>
            <a:r>
              <a:rPr lang="ru-RU" dirty="0">
                <a:solidFill>
                  <a:srgbClr val="C00000"/>
                </a:solidFill>
              </a:rPr>
              <a:t>5 баллов</a:t>
            </a:r>
            <a:r>
              <a:rPr lang="ru-RU" dirty="0"/>
              <a:t>, теперь можно получить 4 балла. </a:t>
            </a:r>
          </a:p>
          <a:p>
            <a:r>
              <a:rPr lang="ru-RU" dirty="0"/>
              <a:t>Это значит, что теперь за легкое задание - чтение текста - можно получить гораздо больше баллов.</a:t>
            </a:r>
          </a:p>
          <a:p>
            <a:r>
              <a:rPr lang="ru-RU" dirty="0"/>
              <a:t> А за подробный пересказ гораздо проще получить </a:t>
            </a:r>
            <a:r>
              <a:rPr lang="ru-RU" dirty="0">
                <a:solidFill>
                  <a:srgbClr val="C00000"/>
                </a:solidFill>
              </a:rPr>
              <a:t>4 балла</a:t>
            </a:r>
            <a:r>
              <a:rPr lang="ru-RU" dirty="0"/>
              <a:t>.</a:t>
            </a:r>
          </a:p>
          <a:p>
            <a:r>
              <a:rPr lang="ru-RU" dirty="0"/>
              <a:t> Задачу, как видите, упростили, и сейчас появилось гораздо больше шансов получить более высокую оценку за работу.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Подробнее о шкале оценивания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858280" cy="600076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За монолог и диалог, как и прежде, дают по 3 и 2 балла соответственно. </a:t>
            </a:r>
          </a:p>
          <a:p>
            <a:r>
              <a:rPr lang="ru-RU" b="1" dirty="0">
                <a:solidFill>
                  <a:srgbClr val="C00000"/>
                </a:solidFill>
              </a:rPr>
              <a:t>Однако в монологе теперь иначе оценивают количество фраз</a:t>
            </a:r>
            <a:r>
              <a:rPr lang="ru-RU" dirty="0"/>
              <a:t>: если вы произнесли </a:t>
            </a:r>
            <a:r>
              <a:rPr lang="ru-RU" b="1" dirty="0">
                <a:solidFill>
                  <a:srgbClr val="C00000"/>
                </a:solidFill>
              </a:rPr>
              <a:t>10 фраз, получите 2 балла</a:t>
            </a:r>
          </a:p>
          <a:p>
            <a:r>
              <a:rPr lang="ru-RU" dirty="0"/>
              <a:t> если </a:t>
            </a:r>
            <a:r>
              <a:rPr lang="ru-RU" b="1" dirty="0">
                <a:solidFill>
                  <a:srgbClr val="C00000"/>
                </a:solidFill>
              </a:rPr>
              <a:t>5-9 - 1 балл</a:t>
            </a:r>
            <a:r>
              <a:rPr lang="ru-RU" dirty="0"/>
              <a:t>, </a:t>
            </a:r>
          </a:p>
          <a:p>
            <a:pPr>
              <a:buNone/>
            </a:pPr>
            <a:r>
              <a:rPr lang="ru-RU" dirty="0"/>
              <a:t>        а если меньше </a:t>
            </a:r>
            <a:r>
              <a:rPr lang="ru-RU" dirty="0">
                <a:solidFill>
                  <a:srgbClr val="C00000"/>
                </a:solidFill>
              </a:rPr>
              <a:t>– </a:t>
            </a:r>
            <a:r>
              <a:rPr lang="ru-RU" b="1" dirty="0">
                <a:solidFill>
                  <a:srgbClr val="C00000"/>
                </a:solidFill>
              </a:rPr>
              <a:t>0 баллов</a:t>
            </a:r>
          </a:p>
          <a:p>
            <a:endParaRPr lang="ru-RU" dirty="0"/>
          </a:p>
          <a:p>
            <a:r>
              <a:rPr lang="ru-RU" dirty="0"/>
              <a:t> А что касается диалога, то эксперты уточнили количество вопросов, на которые вам придется ответить: 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      теперь их только 3</a:t>
            </a:r>
            <a:r>
              <a:rPr lang="ru-RU" dirty="0"/>
              <a:t>. </a:t>
            </a:r>
          </a:p>
          <a:p>
            <a:r>
              <a:rPr lang="ru-RU" dirty="0"/>
              <a:t>То есть задание стало более объективным, потому что раньше вопросы задавали </a:t>
            </a:r>
            <a:r>
              <a:rPr lang="ru-RU" dirty="0" err="1"/>
              <a:t>рандомно</a:t>
            </a:r>
            <a:r>
              <a:rPr lang="ru-RU" dirty="0"/>
              <a:t>:   одного ученика спросили 4 раза, другого - 1 раз. </a:t>
            </a:r>
          </a:p>
          <a:p>
            <a:r>
              <a:rPr lang="ru-RU" dirty="0"/>
              <a:t>Но учтите, что </a:t>
            </a:r>
            <a:r>
              <a:rPr lang="ru-RU" b="1" dirty="0">
                <a:solidFill>
                  <a:srgbClr val="C00000"/>
                </a:solidFill>
              </a:rPr>
              <a:t>на эти 3 вопроса нужно будет дать развернутый ответ</a:t>
            </a:r>
            <a:r>
              <a:rPr lang="ru-RU" dirty="0"/>
              <a:t>, чтобы получить максимальные 2 балла.</a:t>
            </a:r>
          </a:p>
          <a:p>
            <a:r>
              <a:rPr lang="ru-RU" dirty="0"/>
              <a:t> Иначе оценку снизят. 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695210156.jpg"/>
          <p:cNvPicPr>
            <a:picLocks noChangeAspect="1" noChangeArrowheads="1"/>
          </p:cNvPicPr>
          <p:nvPr/>
        </p:nvPicPr>
        <p:blipFill>
          <a:blip r:embed="rId2"/>
          <a:srcRect t="8513"/>
          <a:stretch>
            <a:fillRect/>
          </a:stretch>
        </p:blipFill>
        <p:spPr bwMode="auto">
          <a:xfrm>
            <a:off x="1785919" y="42276"/>
            <a:ext cx="5874192" cy="6672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4513" y="176213"/>
            <a:ext cx="5514975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392</Words>
  <Application>Microsoft Office PowerPoint</Application>
  <PresentationFormat>Экран (4:3)</PresentationFormat>
  <Paragraphs>75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Arial</vt:lpstr>
      <vt:lpstr>Calibri</vt:lpstr>
      <vt:lpstr>Тема Office</vt:lpstr>
      <vt:lpstr>Презентация PowerPoint</vt:lpstr>
      <vt:lpstr>Сроки</vt:lpstr>
      <vt:lpstr>Изменения в 2024 </vt:lpstr>
      <vt:lpstr>Задания и шкала оценивания  не изменились</vt:lpstr>
      <vt:lpstr>Подробнее о шкале оценивания</vt:lpstr>
      <vt:lpstr>Подробнее о шкале оценивания</vt:lpstr>
      <vt:lpstr>Подробнее о шкале оценивания</vt:lpstr>
      <vt:lpstr>Презентация PowerPoint</vt:lpstr>
      <vt:lpstr>Презентация PowerPoint</vt:lpstr>
      <vt:lpstr>Задание 1: чтение текста </vt:lpstr>
      <vt:lpstr>Презентация PowerPoint</vt:lpstr>
      <vt:lpstr>Задание 2: пересказ текста </vt:lpstr>
      <vt:lpstr>Презентация PowerPoint</vt:lpstr>
      <vt:lpstr>Задание 3: монолог </vt:lpstr>
      <vt:lpstr>Презентация PowerPoint</vt:lpstr>
      <vt:lpstr>Презентация PowerPoint</vt:lpstr>
      <vt:lpstr>Презентация PowerPoint</vt:lpstr>
      <vt:lpstr>ВАЖНО!</vt:lpstr>
      <vt:lpstr>Задание 4: диалог </vt:lpstr>
      <vt:lpstr>Презентация PowerPoint</vt:lpstr>
      <vt:lpstr>ВАЖНО!</vt:lpstr>
      <vt:lpstr>КРИТЕРИИ ОЦЕНИВАНИЯ  для экспертов (2024 г)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500</dc:creator>
  <cp:lastModifiedBy>Natalia</cp:lastModifiedBy>
  <cp:revision>12</cp:revision>
  <dcterms:created xsi:type="dcterms:W3CDTF">2023-10-24T14:10:08Z</dcterms:created>
  <dcterms:modified xsi:type="dcterms:W3CDTF">2024-02-07T10:17:33Z</dcterms:modified>
</cp:coreProperties>
</file>