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7"/>
  </p:notesMasterIdLst>
  <p:sldIdLst>
    <p:sldId id="256" r:id="rId2"/>
    <p:sldId id="270" r:id="rId3"/>
    <p:sldId id="267" r:id="rId4"/>
    <p:sldId id="257" r:id="rId5"/>
    <p:sldId id="258" r:id="rId6"/>
    <p:sldId id="291" r:id="rId7"/>
    <p:sldId id="282" r:id="rId8"/>
    <p:sldId id="276" r:id="rId9"/>
    <p:sldId id="283" r:id="rId10"/>
    <p:sldId id="292" r:id="rId11"/>
    <p:sldId id="293" r:id="rId12"/>
    <p:sldId id="259" r:id="rId13"/>
    <p:sldId id="277" r:id="rId14"/>
    <p:sldId id="260" r:id="rId15"/>
    <p:sldId id="261" r:id="rId16"/>
    <p:sldId id="268" r:id="rId17"/>
    <p:sldId id="269" r:id="rId18"/>
    <p:sldId id="262" r:id="rId19"/>
    <p:sldId id="263" r:id="rId20"/>
    <p:sldId id="278" r:id="rId21"/>
    <p:sldId id="279" r:id="rId22"/>
    <p:sldId id="280" r:id="rId23"/>
    <p:sldId id="281" r:id="rId24"/>
    <p:sldId id="265" r:id="rId25"/>
    <p:sldId id="29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1490-F26C-4CF8-9421-AE9107F8480B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D1C2-746B-496D-A31C-4B3040E2C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5D1C2-746B-496D-A31C-4B3040E2C1A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52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e.spb.ru/" TargetMode="External"/><Relationship Id="rId2" Type="http://schemas.openxmlformats.org/officeDocument/2006/relationships/hyperlink" Target="https://fipi.ru/o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сведения о ГИА-9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468" y="4005064"/>
            <a:ext cx="6400800" cy="1752600"/>
          </a:xfrm>
        </p:spPr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БОУ </a:t>
            </a:r>
            <a:r>
              <a:rPr lang="ru-RU" dirty="0" smtClean="0"/>
              <a:t>СОШ № </a:t>
            </a:r>
            <a:r>
              <a:rPr lang="ru-RU" dirty="0" smtClean="0"/>
              <a:t>28 </a:t>
            </a:r>
            <a:r>
              <a:rPr lang="ru-RU" dirty="0" err="1" smtClean="0"/>
              <a:t>ст.Еремизино-Борисвской</a:t>
            </a:r>
            <a:endParaRPr lang="ru-RU" dirty="0" smtClean="0"/>
          </a:p>
          <a:p>
            <a:r>
              <a:rPr lang="ru-RU" dirty="0" smtClean="0"/>
              <a:t>2023-2024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 время собеседования участникам запрещено: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Иметь при себе средства связи, фото-, аудио- и видеоаппаратуру, справочные материалы, письменные заметки и иные средства хранения и передачи информации.</a:t>
            </a:r>
          </a:p>
          <a:p>
            <a:r>
              <a:rPr lang="ru-RU" dirty="0" smtClean="0"/>
              <a:t>Участники собеседования, нарушившие данные требования, удаляются с итогового собеседования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91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 информирования о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 датах проведения ИС-9 и порядке проведения ИС-9 – не позднее, чем за месяц до основной даты проведения;</a:t>
            </a:r>
          </a:p>
          <a:p>
            <a:r>
              <a:rPr lang="ru-RU" dirty="0" smtClean="0"/>
              <a:t>О сроках проведения ГИА, сроках и местах подачи заявлений об участии в ГИА – не позднее чем за месяц до завершения срока подачи заявлений об участии в ГИА;</a:t>
            </a:r>
          </a:p>
          <a:p>
            <a:r>
              <a:rPr lang="ru-RU" dirty="0" smtClean="0"/>
              <a:t>О сроках, местах и порядке подачи и рассмотрения апелляций – не позднее чем за месяц до начала проведения ГИА</a:t>
            </a:r>
          </a:p>
          <a:p>
            <a:r>
              <a:rPr lang="ru-RU" dirty="0" smtClean="0"/>
              <a:t>О сроках, местах и порядке информирования о результатах ИС-9, ГИА-9 – не позднее чем за месяц до основной даты ИС-9, начала проведения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980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Сроки проведения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Единое для всех </a:t>
            </a:r>
            <a:r>
              <a:rPr lang="ru-RU" dirty="0" smtClean="0"/>
              <a:t>расписание ГИА</a:t>
            </a:r>
            <a:r>
              <a:rPr lang="ru-RU" dirty="0"/>
              <a:t> </a:t>
            </a:r>
            <a:r>
              <a:rPr lang="ru-RU" dirty="0" smtClean="0"/>
              <a:t>и продолжительность </a:t>
            </a:r>
            <a:r>
              <a:rPr lang="ru-RU" dirty="0"/>
              <a:t>экзаменов по </a:t>
            </a:r>
            <a:r>
              <a:rPr lang="ru-RU" dirty="0" smtClean="0"/>
              <a:t>каждому предмету </a:t>
            </a:r>
          </a:p>
          <a:p>
            <a:r>
              <a:rPr lang="ru-RU" dirty="0" smtClean="0"/>
              <a:t>Периоды проведения ГИА – досрочный, основной, дополнительный.</a:t>
            </a:r>
          </a:p>
          <a:p>
            <a:r>
              <a:rPr lang="ru-RU" dirty="0" smtClean="0"/>
              <a:t>Основные </a:t>
            </a:r>
            <a:r>
              <a:rPr lang="ru-RU" dirty="0"/>
              <a:t>сроки проведения </a:t>
            </a:r>
            <a:r>
              <a:rPr lang="ru-RU" dirty="0" smtClean="0"/>
              <a:t>ГИА</a:t>
            </a:r>
            <a:r>
              <a:rPr lang="ru-RU" dirty="0"/>
              <a:t> — </a:t>
            </a:r>
            <a:r>
              <a:rPr lang="ru-RU" dirty="0" smtClean="0"/>
              <a:t>май-июнь. </a:t>
            </a:r>
          </a:p>
          <a:p>
            <a:r>
              <a:rPr lang="ru-RU" dirty="0" smtClean="0"/>
              <a:t>Кроме </a:t>
            </a:r>
            <a:r>
              <a:rPr lang="ru-RU" dirty="0"/>
              <a:t>того, в </a:t>
            </a:r>
            <a:r>
              <a:rPr lang="ru-RU" dirty="0" smtClean="0"/>
              <a:t>ГИА можно участвовать</a:t>
            </a:r>
            <a:r>
              <a:rPr lang="ru-RU" dirty="0"/>
              <a:t> </a:t>
            </a:r>
            <a:r>
              <a:rPr lang="ru-RU" b="1" dirty="0" smtClean="0"/>
              <a:t>досрочно</a:t>
            </a:r>
            <a:r>
              <a:rPr lang="ru-RU" dirty="0" smtClean="0"/>
              <a:t> (не ранее 20 апреля) в апреле (выпускникам текущего года, имеющим на это право), и в</a:t>
            </a:r>
            <a:r>
              <a:rPr lang="ru-RU" dirty="0"/>
              <a:t> </a:t>
            </a:r>
            <a:r>
              <a:rPr lang="ru-RU" b="1" dirty="0"/>
              <a:t>дополнительные сроки</a:t>
            </a:r>
            <a:r>
              <a:rPr lang="ru-RU" dirty="0"/>
              <a:t> </a:t>
            </a:r>
            <a:r>
              <a:rPr lang="ru-RU" dirty="0" smtClean="0"/>
              <a:t> (</a:t>
            </a:r>
            <a:r>
              <a:rPr lang="ru-RU" dirty="0"/>
              <a:t>участникам </a:t>
            </a:r>
            <a:r>
              <a:rPr lang="ru-RU" dirty="0" smtClean="0"/>
              <a:t>ГИА,</a:t>
            </a:r>
            <a:r>
              <a:rPr lang="ru-RU" dirty="0"/>
              <a:t> </a:t>
            </a:r>
            <a:r>
              <a:rPr lang="ru-RU" dirty="0" smtClean="0"/>
              <a:t>имеющим на это право).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6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РАСПИСАНИЯ ОГЭ-2023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5186976"/>
          </a:xfrm>
        </p:spPr>
        <p:txBody>
          <a:bodyPr>
            <a:normAutofit/>
          </a:bodyPr>
          <a:lstStyle/>
          <a:p>
            <a:r>
              <a:rPr lang="ru-RU" b="1" dirty="0" smtClean="0"/>
              <a:t>24 мая -  </a:t>
            </a:r>
            <a:r>
              <a:rPr lang="ru-RU" dirty="0"/>
              <a:t>история, физика, </a:t>
            </a:r>
            <a:r>
              <a:rPr lang="ru-RU" dirty="0" smtClean="0"/>
              <a:t>биология</a:t>
            </a:r>
            <a:r>
              <a:rPr lang="ru-RU" dirty="0"/>
              <a:t>;</a:t>
            </a:r>
            <a:endParaRPr lang="ru-RU" b="1" dirty="0" smtClean="0"/>
          </a:p>
          <a:p>
            <a:r>
              <a:rPr lang="ru-RU" b="1" dirty="0" smtClean="0"/>
              <a:t>30 </a:t>
            </a:r>
            <a:r>
              <a:rPr lang="ru-RU" b="1" dirty="0"/>
              <a:t>мая </a:t>
            </a:r>
            <a:r>
              <a:rPr lang="ru-RU" dirty="0" smtClean="0"/>
              <a:t>– обществознание, </a:t>
            </a:r>
            <a:r>
              <a:rPr lang="ru-RU" dirty="0"/>
              <a:t>информатика и </a:t>
            </a:r>
            <a:r>
              <a:rPr lang="ru-RU" dirty="0" smtClean="0"/>
              <a:t>ИКТ, </a:t>
            </a:r>
            <a:r>
              <a:rPr lang="ru-RU" dirty="0"/>
              <a:t>география, </a:t>
            </a:r>
            <a:r>
              <a:rPr lang="ru-RU" dirty="0" smtClean="0"/>
              <a:t>химия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dirty="0" smtClean="0"/>
              <a:t>2, 3 июня </a:t>
            </a:r>
            <a:r>
              <a:rPr lang="ru-RU" dirty="0"/>
              <a:t>–иностранные языки;</a:t>
            </a:r>
          </a:p>
          <a:p>
            <a:r>
              <a:rPr lang="ru-RU" b="1" dirty="0" smtClean="0"/>
              <a:t>6 </a:t>
            </a:r>
            <a:r>
              <a:rPr lang="ru-RU" b="1" dirty="0"/>
              <a:t>июня </a:t>
            </a:r>
            <a:r>
              <a:rPr lang="ru-RU" b="1" dirty="0" smtClean="0"/>
              <a:t>- </a:t>
            </a:r>
            <a:r>
              <a:rPr lang="ru-RU" dirty="0"/>
              <a:t>русский язык; </a:t>
            </a:r>
            <a:endParaRPr lang="ru-RU" dirty="0" smtClean="0"/>
          </a:p>
          <a:p>
            <a:r>
              <a:rPr lang="ru-RU" b="1" dirty="0" smtClean="0"/>
              <a:t>9 июня </a:t>
            </a:r>
            <a:r>
              <a:rPr lang="ru-RU" dirty="0" smtClean="0"/>
              <a:t>– математика;</a:t>
            </a:r>
            <a:endParaRPr lang="ru-RU" dirty="0"/>
          </a:p>
          <a:p>
            <a:r>
              <a:rPr lang="ru-RU" b="1" dirty="0" smtClean="0"/>
              <a:t>14 июня </a:t>
            </a:r>
            <a:r>
              <a:rPr lang="ru-RU" dirty="0" smtClean="0"/>
              <a:t>- </a:t>
            </a:r>
            <a:r>
              <a:rPr lang="ru-RU" dirty="0"/>
              <a:t>литература, физика</a:t>
            </a:r>
            <a:r>
              <a:rPr lang="ru-RU" dirty="0" smtClean="0"/>
              <a:t>,</a:t>
            </a:r>
            <a:r>
              <a:rPr lang="ru-RU" dirty="0"/>
              <a:t> география, информатика </a:t>
            </a:r>
            <a:r>
              <a:rPr lang="ru-RU" dirty="0" smtClean="0"/>
              <a:t>и (ИКТ</a:t>
            </a:r>
            <a:r>
              <a:rPr lang="ru-RU" dirty="0"/>
              <a:t>);</a:t>
            </a:r>
            <a:endParaRPr lang="ru-RU" dirty="0" smtClean="0"/>
          </a:p>
          <a:p>
            <a:r>
              <a:rPr lang="ru-RU" b="1" dirty="0" smtClean="0"/>
              <a:t>17 июня </a:t>
            </a:r>
            <a:r>
              <a:rPr lang="ru-RU" dirty="0" smtClean="0"/>
              <a:t>- </a:t>
            </a:r>
            <a:r>
              <a:rPr lang="ru-RU" dirty="0"/>
              <a:t>обществознание, </a:t>
            </a:r>
            <a:r>
              <a:rPr lang="ru-RU" dirty="0" smtClean="0"/>
              <a:t>биология, химия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dirty="0" smtClean="0"/>
              <a:t>26 июня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b="1" dirty="0" smtClean="0"/>
              <a:t>1 июля </a:t>
            </a:r>
            <a:r>
              <a:rPr lang="ru-RU" dirty="0" smtClean="0"/>
              <a:t>-  резервные </a:t>
            </a:r>
            <a:r>
              <a:rPr lang="ru-RU" dirty="0"/>
              <a:t>дни </a:t>
            </a:r>
          </a:p>
        </p:txBody>
      </p:sp>
    </p:spTree>
    <p:extLst>
      <p:ext uri="{BB962C8B-B14F-4D97-AF65-F5344CB8AC3E}">
        <p14:creationId xmlns:p14="http://schemas.microsoft.com/office/powerpoint/2010/main" val="11821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Повторная сдача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715200" cy="576064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Получившие на ГИА «2» не более чем по двум учебным предметам (</a:t>
            </a:r>
            <a:r>
              <a:rPr lang="ru-RU" sz="1800" dirty="0" smtClean="0"/>
              <a:t>кроме участников, проходящим ГИА только по двум обязательным предметам. В их случае – только один неудовлетворительный результат дает право на повторный экзамен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Не явившиеся на экзамен по уважительным причинам (болезнь и др.), подтвержденным документально;</a:t>
            </a:r>
          </a:p>
          <a:p>
            <a:pPr>
              <a:buFontTx/>
              <a:buChar char="-"/>
            </a:pPr>
            <a:r>
              <a:rPr lang="ru-RU" dirty="0" smtClean="0"/>
              <a:t>Не завершившие выполнение экзаменационной работы по уважительным причинам (болезнь и др</a:t>
            </a:r>
            <a:r>
              <a:rPr lang="ru-RU" dirty="0"/>
              <a:t>.) подтвержденным документально;;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Чья апелляция о нарушении Порядка  проведения ГИА была удовлетворена ГЭК;</a:t>
            </a:r>
          </a:p>
          <a:p>
            <a:pPr>
              <a:buFontTx/>
              <a:buChar char="-"/>
            </a:pPr>
            <a:r>
              <a:rPr lang="ru-RU" dirty="0" smtClean="0"/>
              <a:t>Чьи результаты были аннулированы ГЭК в случае выявления нарушений Порядка проведения ГИА лицами, задействованными в проведении ГИА.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2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87208" cy="1044034"/>
          </a:xfrm>
        </p:spPr>
        <p:txBody>
          <a:bodyPr/>
          <a:lstStyle/>
          <a:p>
            <a:r>
              <a:rPr lang="ru-RU" dirty="0" smtClean="0"/>
              <a:t>Места проведения </a:t>
            </a:r>
            <a:r>
              <a:rPr lang="ru-RU" dirty="0" err="1" smtClean="0"/>
              <a:t>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136904" cy="5328592"/>
          </a:xfrm>
        </p:spPr>
        <p:txBody>
          <a:bodyPr>
            <a:normAutofit fontScale="77500" lnSpcReduction="2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Экзамены проводятся в ППЭ (пункт проведения экзамена).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r>
              <a:rPr lang="ru-RU" sz="2800" dirty="0" smtClean="0"/>
              <a:t>Для участников ГИА с ОВЗ, детей-инвалидов ППЭ могут быть организованы на дому. Основание – заключение медицинской организации и копия рекомендаций ПМПК.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По решению органов исполнительной власти субъектов РФ в области образования (Комитет по образованию Правительства Санкт-Петербурга) ППЭ оборудуются металлоискателями, средствами видеонаблюдения, средствами подавления сигн</a:t>
            </a:r>
            <a:r>
              <a:rPr lang="ru-RU" sz="2800" dirty="0"/>
              <a:t>алов подвижной </a:t>
            </a:r>
            <a:r>
              <a:rPr lang="ru-RU" sz="2800" dirty="0" smtClean="0"/>
              <a:t>связи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В аудитории присутствует не менее 2-х организаторов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3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В аудитории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547260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Организаторы до начала экзамена проводят </a:t>
            </a:r>
            <a:r>
              <a:rPr lang="ru-RU" b="1" dirty="0" smtClean="0"/>
              <a:t>инструктаж</a:t>
            </a:r>
            <a:r>
              <a:rPr lang="ru-RU" dirty="0" smtClean="0"/>
              <a:t> о Порядке проведения ГИА, основаниях для удаления из ППЭ, правилах оформления экз. работы, продолжительности экзамена, порядке подачи апелляций, о сроках и местах ознакомления с результатами.</a:t>
            </a:r>
          </a:p>
          <a:p>
            <a:r>
              <a:rPr lang="ru-RU" b="1" dirty="0" smtClean="0"/>
              <a:t>На рабочем столе находятся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Экзаменационные материалы;</a:t>
            </a:r>
          </a:p>
          <a:p>
            <a:pPr>
              <a:buFontTx/>
              <a:buChar char="-"/>
            </a:pPr>
            <a:r>
              <a:rPr lang="ru-RU" dirty="0" smtClean="0"/>
              <a:t>Ручка (</a:t>
            </a:r>
            <a:r>
              <a:rPr lang="ru-RU" dirty="0" err="1" smtClean="0"/>
              <a:t>гелевая</a:t>
            </a:r>
            <a:r>
              <a:rPr lang="ru-RU" dirty="0" smtClean="0"/>
              <a:t> или капиллярная) с черной пастой;</a:t>
            </a:r>
          </a:p>
          <a:p>
            <a:pPr>
              <a:buFontTx/>
              <a:buChar char="-"/>
            </a:pPr>
            <a:r>
              <a:rPr lang="ru-RU" dirty="0" smtClean="0"/>
              <a:t>Паспорт;</a:t>
            </a:r>
          </a:p>
          <a:p>
            <a:pPr>
              <a:buFontTx/>
              <a:buChar char="-"/>
            </a:pPr>
            <a:r>
              <a:rPr lang="ru-RU" dirty="0" smtClean="0"/>
              <a:t>Лекарства, питание, специальные технические средства для лиц с ОВЗ (при необходимости);</a:t>
            </a:r>
          </a:p>
          <a:p>
            <a:pPr>
              <a:buFontTx/>
              <a:buChar char="-"/>
            </a:pPr>
            <a:r>
              <a:rPr lang="ru-RU" dirty="0" smtClean="0"/>
              <a:t>Черновики, выданные в ППЭ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6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В аудитории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2344"/>
            <a:ext cx="7239000" cy="54030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Участникам ГИА запрещается:</a:t>
            </a:r>
          </a:p>
          <a:p>
            <a:pPr algn="just">
              <a:buFontTx/>
              <a:buChar char="-"/>
            </a:pPr>
            <a:r>
              <a:rPr lang="ru-RU" dirty="0" smtClean="0"/>
              <a:t>Выполнять работу несамостоятельно;</a:t>
            </a:r>
          </a:p>
          <a:p>
            <a:pPr algn="just">
              <a:buFontTx/>
              <a:buChar char="-"/>
            </a:pPr>
            <a:r>
              <a:rPr lang="ru-RU" dirty="0" smtClean="0"/>
              <a:t>общаться друг с другом;</a:t>
            </a:r>
          </a:p>
          <a:p>
            <a:pPr algn="just">
              <a:buFontTx/>
              <a:buChar char="-"/>
            </a:pPr>
            <a:r>
              <a:rPr lang="ru-RU" dirty="0" smtClean="0"/>
              <a:t>менять места рассадки;</a:t>
            </a:r>
          </a:p>
          <a:p>
            <a:pPr algn="just">
              <a:buFontTx/>
              <a:buChar char="-"/>
            </a:pPr>
            <a:r>
              <a:rPr lang="ru-RU" dirty="0" smtClean="0"/>
              <a:t>перемещаться по аудитории</a:t>
            </a:r>
          </a:p>
          <a:p>
            <a:pPr algn="just">
              <a:buFontTx/>
              <a:buChar char="-"/>
            </a:pPr>
            <a:r>
              <a:rPr lang="ru-RU" dirty="0" smtClean="0"/>
              <a:t>иметь при себе средства связи, электронно-вычислительную технику, фото-, видео- и аудиоаппаратуру, справочные материалы, письменные заметки и иные средства хранения и передачи информации;</a:t>
            </a:r>
          </a:p>
          <a:p>
            <a:pPr algn="just">
              <a:buFontTx/>
              <a:buChar char="-"/>
            </a:pPr>
            <a:r>
              <a:rPr lang="ru-RU" dirty="0" smtClean="0"/>
              <a:t>Выносить из аудитории черновики, экзаменационные материалы, делать их фото.</a:t>
            </a:r>
          </a:p>
          <a:p>
            <a:pPr algn="just">
              <a:buFontTx/>
              <a:buChar char="-"/>
            </a:pPr>
            <a:r>
              <a:rPr lang="ru-RU" b="1" dirty="0" smtClean="0"/>
              <a:t>За нарушение – удаление с экзамена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965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Результаты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992888" cy="5328592"/>
          </a:xfrm>
        </p:spPr>
        <p:txBody>
          <a:bodyPr>
            <a:noAutofit/>
          </a:bodyPr>
          <a:lstStyle/>
          <a:p>
            <a:r>
              <a:rPr lang="ru-RU" dirty="0" smtClean="0"/>
              <a:t>Выполненная экзаменационная работа оценивается в первичных баллах. РЦОИ переводит первичные баллы в пятибалльную оценку.</a:t>
            </a:r>
          </a:p>
          <a:p>
            <a:r>
              <a:rPr lang="ru-RU" dirty="0" smtClean="0"/>
              <a:t>Ознакомление участников ГИА с полученными ими результатами по общеобразовательному предмету осуществляется </a:t>
            </a:r>
            <a:r>
              <a:rPr lang="ru-RU" u="sng" dirty="0" smtClean="0"/>
              <a:t>не позднее 3-х рабочих дней со дня их утверждения ГЭК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участник не согласен с результатами ГИА, он может подать </a:t>
            </a:r>
            <a:r>
              <a:rPr lang="ru-RU" u="sng" dirty="0" smtClean="0"/>
              <a:t>апелляцию</a:t>
            </a:r>
            <a:r>
              <a:rPr lang="ru-RU" dirty="0" smtClean="0"/>
              <a:t> о несогласии с выставленными баллами в течение 2 рабочих дней после официального объявления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1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Неудовлетворительный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ГИА признаются удовлетворительными, если учащийся набрал по сдаваемым предметам</a:t>
            </a:r>
            <a:r>
              <a:rPr lang="ru-RU" b="1" dirty="0" smtClean="0"/>
              <a:t> </a:t>
            </a:r>
            <a:r>
              <a:rPr lang="ru-RU" dirty="0" smtClean="0"/>
              <a:t>минимальное количество баллов </a:t>
            </a:r>
          </a:p>
          <a:p>
            <a:r>
              <a:rPr lang="ru-RU" dirty="0" smtClean="0"/>
              <a:t>Учащийся, не прошедший ГИА или получивший на ГИА неудовлетворительные результаты более чем по двум  учебным предметам, ли</a:t>
            </a:r>
            <a:r>
              <a:rPr lang="ru-RU" dirty="0"/>
              <a:t>бо</a:t>
            </a:r>
            <a:r>
              <a:rPr lang="ru-RU" dirty="0" smtClean="0"/>
              <a:t> повторно получивший н</a:t>
            </a:r>
            <a:r>
              <a:rPr lang="ru-RU" dirty="0"/>
              <a:t>еуд. </a:t>
            </a:r>
            <a:r>
              <a:rPr lang="ru-RU" dirty="0" smtClean="0"/>
              <a:t>на пересдаче, имеет право пройти ГИА заново не ранее</a:t>
            </a:r>
            <a:r>
              <a:rPr lang="ru-RU" dirty="0"/>
              <a:t> </a:t>
            </a:r>
            <a:r>
              <a:rPr lang="ru-RU" b="1" dirty="0" smtClean="0"/>
              <a:t>1 сентября текущего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95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848872" cy="54750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Порядок </a:t>
            </a:r>
            <a:r>
              <a:rPr lang="ru-RU" sz="3200" dirty="0" smtClean="0"/>
              <a:t>проведения ГИА по образовательным программам основного общего образования (утв. совместным приказом </a:t>
            </a:r>
            <a:r>
              <a:rPr lang="ru-RU" sz="3200" dirty="0" err="1" smtClean="0"/>
              <a:t>Минпросвещения</a:t>
            </a:r>
            <a:r>
              <a:rPr lang="ru-RU" sz="3200" dirty="0" smtClean="0"/>
              <a:t> РФ и </a:t>
            </a:r>
            <a:r>
              <a:rPr lang="ru-RU" sz="3200" dirty="0" err="1" smtClean="0"/>
              <a:t>Рособрнадзора</a:t>
            </a:r>
            <a:r>
              <a:rPr lang="ru-RU" sz="3200" dirty="0" smtClean="0"/>
              <a:t> от 04.04.2023 № 232/551)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срок действия 01.09.2023 – 01.09.2029</a:t>
            </a:r>
          </a:p>
          <a:p>
            <a:r>
              <a:rPr lang="ru-RU" sz="2800" i="1" dirty="0" smtClean="0"/>
              <a:t>Приказ </a:t>
            </a:r>
            <a:r>
              <a:rPr lang="ru-RU" sz="2800" i="1" dirty="0"/>
              <a:t>об утверждении расписания </a:t>
            </a:r>
            <a:r>
              <a:rPr lang="ru-RU" sz="2800" i="1" dirty="0" smtClean="0"/>
              <a:t>ОГЭ 2024  - на </a:t>
            </a:r>
            <a:r>
              <a:rPr lang="ru-RU" sz="2800" i="1" dirty="0"/>
              <a:t>стадии экспертизы</a:t>
            </a:r>
            <a:r>
              <a:rPr lang="ru-RU" sz="3200" dirty="0"/>
              <a:t>. </a:t>
            </a:r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032124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Неудовлетворительный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ГИА признаются удовлетворительными, если учащийся набрал по сдаваемым предметам</a:t>
            </a:r>
            <a:r>
              <a:rPr lang="ru-RU" b="1" dirty="0" smtClean="0"/>
              <a:t> </a:t>
            </a:r>
            <a:r>
              <a:rPr lang="ru-RU" dirty="0" smtClean="0"/>
              <a:t>минимальное количество баллов </a:t>
            </a:r>
          </a:p>
          <a:p>
            <a:r>
              <a:rPr lang="ru-RU" dirty="0" smtClean="0"/>
              <a:t>Учащийся, не прошедший ГИА или получивший на ГИА неудовлетворительные результаты более чем по двум  учебным предметам, ли</a:t>
            </a:r>
            <a:r>
              <a:rPr lang="ru-RU" dirty="0"/>
              <a:t>бо</a:t>
            </a:r>
            <a:r>
              <a:rPr lang="ru-RU" dirty="0" smtClean="0"/>
              <a:t> повторно получивший н</a:t>
            </a:r>
            <a:r>
              <a:rPr lang="ru-RU" dirty="0"/>
              <a:t>еуд. </a:t>
            </a:r>
            <a:r>
              <a:rPr lang="ru-RU" dirty="0" smtClean="0"/>
              <a:t>на пересдаче, имеет право пройти ГИА заново не ранее</a:t>
            </a:r>
            <a:r>
              <a:rPr lang="ru-RU" dirty="0"/>
              <a:t> </a:t>
            </a:r>
            <a:r>
              <a:rPr lang="ru-RU" b="1" dirty="0" smtClean="0"/>
              <a:t>1 сентября текущего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362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Выставление оценок в 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Обязательным условием получения документа об образовании (аттестата) является успешная сдача ГИА по всем четырем предметам;</a:t>
            </a:r>
          </a:p>
          <a:p>
            <a:r>
              <a:rPr lang="ru-RU" b="1" dirty="0" smtClean="0"/>
              <a:t>Итоговая оценка в аттестат </a:t>
            </a:r>
            <a:r>
              <a:rPr lang="ru-RU" dirty="0" smtClean="0"/>
              <a:t>по предметам ОГЭ (2 обязательных, 2 по выбору) выставляется как среднее арифметическое </a:t>
            </a:r>
            <a:r>
              <a:rPr lang="ru-RU" b="1" dirty="0" smtClean="0"/>
              <a:t>годовой</a:t>
            </a:r>
            <a:r>
              <a:rPr lang="ru-RU" dirty="0" smtClean="0"/>
              <a:t> и </a:t>
            </a:r>
            <a:r>
              <a:rPr lang="ru-RU" b="1" dirty="0" smtClean="0"/>
              <a:t>экзаменационной</a:t>
            </a:r>
            <a:r>
              <a:rPr lang="ru-RU" dirty="0" smtClean="0"/>
              <a:t> оценок;</a:t>
            </a:r>
          </a:p>
          <a:p>
            <a:r>
              <a:rPr lang="ru-RU" b="1" dirty="0" smtClean="0"/>
              <a:t>Итоговые оценки в аттестат </a:t>
            </a:r>
            <a:r>
              <a:rPr lang="ru-RU" dirty="0" smtClean="0"/>
              <a:t>по остальным предметам выставляются на основе </a:t>
            </a:r>
            <a:r>
              <a:rPr lang="ru-RU" b="1" dirty="0" smtClean="0"/>
              <a:t>годовой отметки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028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Выставление оценок в 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Обязательным условием получения документа об образовании (аттестата) является успешная сдача ГИА по 4 предметам;</a:t>
            </a:r>
          </a:p>
          <a:p>
            <a:r>
              <a:rPr lang="ru-RU" b="1" dirty="0" smtClean="0"/>
              <a:t>Итоговая оценка в аттестат </a:t>
            </a:r>
            <a:r>
              <a:rPr lang="ru-RU" dirty="0" smtClean="0"/>
              <a:t>по предметам ОГЭ (2 обязательных, 2 по выбору) выставляется как среднее арифметическое </a:t>
            </a:r>
            <a:r>
              <a:rPr lang="ru-RU" b="1" dirty="0" smtClean="0"/>
              <a:t>годовой</a:t>
            </a:r>
            <a:r>
              <a:rPr lang="ru-RU" dirty="0" smtClean="0"/>
              <a:t> и </a:t>
            </a:r>
            <a:r>
              <a:rPr lang="ru-RU" b="1" dirty="0" smtClean="0"/>
              <a:t>экзаменационной</a:t>
            </a:r>
            <a:r>
              <a:rPr lang="ru-RU" dirty="0" smtClean="0"/>
              <a:t> оценок;</a:t>
            </a:r>
          </a:p>
          <a:p>
            <a:r>
              <a:rPr lang="ru-RU" b="1" dirty="0" smtClean="0"/>
              <a:t>Итоговые оценки в аттестат </a:t>
            </a:r>
            <a:r>
              <a:rPr lang="ru-RU" dirty="0" smtClean="0"/>
              <a:t>по остальным предметам выставляются на основе </a:t>
            </a:r>
            <a:r>
              <a:rPr lang="ru-RU" b="1" dirty="0" smtClean="0"/>
              <a:t>годовой отметки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010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Получение аттестата с отличием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Итоговые оценки «отлично» по всем предметам учебного плана;</a:t>
            </a:r>
          </a:p>
          <a:p>
            <a:r>
              <a:rPr lang="ru-RU" sz="3200" dirty="0" smtClean="0"/>
              <a:t>Успешная сдача ГИА (набрано по сдаваемым предметам минимальное количество баллов без учета результатов, полученных </a:t>
            </a:r>
            <a:r>
              <a:rPr lang="ru-RU" sz="3200" dirty="0"/>
              <a:t>при повторном </a:t>
            </a:r>
            <a:r>
              <a:rPr lang="ru-RU" sz="3200" dirty="0" smtClean="0"/>
              <a:t>прохождении ГИА)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896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 нарушении Порядка проведения ГИА </a:t>
            </a:r>
            <a:r>
              <a:rPr lang="ru-RU" dirty="0" smtClean="0"/>
              <a:t>(подается руководителю ППЭ в день проведения экзамена, не выходя из ППЭ)</a:t>
            </a:r>
          </a:p>
          <a:p>
            <a:endParaRPr lang="ru-RU" dirty="0" smtClean="0"/>
          </a:p>
          <a:p>
            <a:r>
              <a:rPr lang="ru-RU" b="1" dirty="0" smtClean="0"/>
              <a:t>О несогласии с выставленными баллами </a:t>
            </a:r>
            <a:r>
              <a:rPr lang="ru-RU" dirty="0" smtClean="0"/>
              <a:t>(подается в течение 2-х рабочих дней со дня объявления результатов о предмету)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7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сайты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https://fipi.ru/oge</a:t>
            </a:r>
            <a:endParaRPr lang="en-US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https://ege.spb.ru </a:t>
            </a:r>
          </a:p>
          <a:p>
            <a:endParaRPr lang="en-US" sz="5400" dirty="0"/>
          </a:p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60486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Государственная итоговая аттестация (ГИА) является обязательной.</a:t>
            </a:r>
          </a:p>
          <a:p>
            <a:r>
              <a:rPr lang="ru-RU" dirty="0" smtClean="0"/>
              <a:t>ГИА включает в себя </a:t>
            </a:r>
            <a:r>
              <a:rPr lang="ru-RU" b="1" dirty="0" smtClean="0"/>
              <a:t>4 экзамена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dirty="0" smtClean="0"/>
              <a:t>Обязательные экзамены </a:t>
            </a:r>
            <a:r>
              <a:rPr lang="ru-RU" dirty="0" smtClean="0"/>
              <a:t>– русский язык и математика;</a:t>
            </a:r>
          </a:p>
          <a:p>
            <a:pPr>
              <a:buFontTx/>
              <a:buChar char="-"/>
            </a:pPr>
            <a:r>
              <a:rPr lang="ru-RU" b="1" dirty="0" smtClean="0"/>
              <a:t>Экзамены по выбору </a:t>
            </a:r>
            <a:r>
              <a:rPr lang="ru-RU" dirty="0" smtClean="0"/>
              <a:t>– литература, физика, химия, биология, география</a:t>
            </a:r>
            <a:r>
              <a:rPr lang="ru-RU" dirty="0"/>
              <a:t>, история</a:t>
            </a:r>
            <a:r>
              <a:rPr lang="ru-RU" dirty="0" smtClean="0"/>
              <a:t>, обществознание</a:t>
            </a:r>
            <a:r>
              <a:rPr lang="ru-RU" dirty="0"/>
              <a:t>, </a:t>
            </a:r>
            <a:r>
              <a:rPr lang="ru-RU" dirty="0" smtClean="0"/>
              <a:t>иностранные языки (</a:t>
            </a:r>
            <a:r>
              <a:rPr lang="ru-RU" dirty="0" err="1" smtClean="0"/>
              <a:t>англ</a:t>
            </a:r>
            <a:r>
              <a:rPr lang="ru-RU" dirty="0" smtClean="0"/>
              <a:t>, нем, </a:t>
            </a:r>
            <a:r>
              <a:rPr lang="ru-RU" dirty="0" err="1" smtClean="0"/>
              <a:t>франц</a:t>
            </a:r>
            <a:r>
              <a:rPr lang="ru-RU" dirty="0" smtClean="0"/>
              <a:t>, </a:t>
            </a:r>
            <a:r>
              <a:rPr lang="ru-RU" dirty="0" err="1" smtClean="0"/>
              <a:t>исп</a:t>
            </a:r>
            <a:r>
              <a:rPr lang="ru-RU" dirty="0" smtClean="0"/>
              <a:t>), информатика</a:t>
            </a:r>
          </a:p>
          <a:p>
            <a:pPr>
              <a:buFontTx/>
              <a:buChar char="-"/>
            </a:pPr>
            <a:r>
              <a:rPr lang="ru-RU" dirty="0" smtClean="0"/>
              <a:t>Каждый выпускник сдает </a:t>
            </a:r>
            <a:r>
              <a:rPr lang="ru-RU" b="1" dirty="0" smtClean="0"/>
              <a:t>4 экзамена</a:t>
            </a:r>
            <a:r>
              <a:rPr lang="ru-RU" dirty="0" smtClean="0"/>
              <a:t>:             2 обязательных и 2 – по выбору</a:t>
            </a:r>
          </a:p>
          <a:p>
            <a:pPr>
              <a:buFontTx/>
              <a:buChar char="-"/>
            </a:pPr>
            <a:r>
              <a:rPr lang="ru-RU" b="1" dirty="0" smtClean="0"/>
              <a:t>Формы ГИА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b="1" dirty="0" smtClean="0"/>
              <a:t>ОГЭ </a:t>
            </a:r>
            <a:r>
              <a:rPr lang="ru-RU" dirty="0" smtClean="0"/>
              <a:t>– </a:t>
            </a:r>
            <a:r>
              <a:rPr lang="ru-RU" sz="1800" dirty="0" smtClean="0"/>
              <a:t>основной гос. экзамен </a:t>
            </a:r>
            <a:r>
              <a:rPr lang="ru-RU" dirty="0" smtClean="0"/>
              <a:t>с использованием КИМ</a:t>
            </a:r>
          </a:p>
          <a:p>
            <a:pPr marL="0" indent="0">
              <a:buNone/>
            </a:pPr>
            <a:r>
              <a:rPr lang="ru-RU" b="1" dirty="0" smtClean="0"/>
              <a:t>ГВЭ</a:t>
            </a:r>
            <a:r>
              <a:rPr lang="ru-RU" dirty="0" smtClean="0"/>
              <a:t> – </a:t>
            </a:r>
            <a:r>
              <a:rPr lang="ru-RU" sz="1800" dirty="0" smtClean="0"/>
              <a:t>гос. выпускной экзамен </a:t>
            </a:r>
            <a:r>
              <a:rPr lang="ru-RU" dirty="0" smtClean="0"/>
              <a:t>для учащихся с ОВЗ, детей-инвалидов, инвалидов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3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/>
              <a:t>Особенности </a:t>
            </a:r>
            <a:r>
              <a:rPr lang="ru-RU" dirty="0" smtClean="0"/>
              <a:t>ГИА: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r>
              <a:rPr lang="ru-RU" dirty="0" smtClean="0"/>
              <a:t>единые </a:t>
            </a:r>
            <a:r>
              <a:rPr lang="ru-RU" dirty="0"/>
              <a:t>правила проведения;</a:t>
            </a:r>
          </a:p>
          <a:p>
            <a:r>
              <a:rPr lang="ru-RU" dirty="0"/>
              <a:t>единое расписание;</a:t>
            </a:r>
          </a:p>
          <a:p>
            <a:r>
              <a:rPr lang="ru-RU" dirty="0"/>
              <a:t>использование заданий стандартизированной формы </a:t>
            </a:r>
            <a:r>
              <a:rPr lang="ru-RU" dirty="0" smtClean="0"/>
              <a:t>(КИМ);</a:t>
            </a:r>
            <a:endParaRPr lang="ru-RU" dirty="0"/>
          </a:p>
          <a:p>
            <a:r>
              <a:rPr lang="ru-RU" dirty="0"/>
              <a:t>использование специальных </a:t>
            </a:r>
            <a:r>
              <a:rPr lang="ru-RU" dirty="0" smtClean="0"/>
              <a:t>бланков для </a:t>
            </a:r>
            <a:r>
              <a:rPr lang="ru-RU" dirty="0"/>
              <a:t>оформления ответов на задания;</a:t>
            </a:r>
          </a:p>
          <a:p>
            <a:r>
              <a:rPr lang="ru-RU" dirty="0"/>
              <a:t>проведение письменно на русском языке (за исключением </a:t>
            </a:r>
            <a:r>
              <a:rPr lang="ru-RU" dirty="0" smtClean="0"/>
              <a:t>ОГЭ </a:t>
            </a:r>
            <a:r>
              <a:rPr lang="ru-RU" dirty="0"/>
              <a:t>по иностранным </a:t>
            </a:r>
            <a:r>
              <a:rPr lang="ru-RU" dirty="0" smtClean="0"/>
              <a:t>языкам);</a:t>
            </a:r>
          </a:p>
          <a:p>
            <a:r>
              <a:rPr lang="ru-RU" b="1" dirty="0"/>
              <a:t>два этапа экзамена по русскому </a:t>
            </a:r>
            <a:r>
              <a:rPr lang="ru-RU" b="1" dirty="0" smtClean="0"/>
              <a:t>языку</a:t>
            </a:r>
            <a:r>
              <a:rPr lang="ru-RU" dirty="0" smtClean="0"/>
              <a:t>: </a:t>
            </a:r>
            <a:endParaRPr lang="ru-RU" dirty="0"/>
          </a:p>
          <a:p>
            <a:r>
              <a:rPr lang="ru-RU" dirty="0"/>
              <a:t>собеседование (устная часть</a:t>
            </a:r>
            <a:r>
              <a:rPr lang="ru-RU" dirty="0" smtClean="0"/>
              <a:t>), февраль; </a:t>
            </a:r>
            <a:endParaRPr lang="ru-RU" dirty="0"/>
          </a:p>
          <a:p>
            <a:r>
              <a:rPr lang="ru-RU" dirty="0"/>
              <a:t>письменная </a:t>
            </a:r>
            <a:r>
              <a:rPr lang="ru-RU" dirty="0" smtClean="0"/>
              <a:t>часть, июнь.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Участники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715200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обучающиеся, </a:t>
            </a:r>
            <a:r>
              <a:rPr lang="ru-RU" dirty="0" smtClean="0"/>
              <a:t>не имеющие академической задолженности и в полном объеме выполнившие учебный план (</a:t>
            </a:r>
            <a:r>
              <a:rPr lang="ru-RU" u="sng" dirty="0" smtClean="0"/>
              <a:t>имеющие годовые отметки по всем учебным предметам за </a:t>
            </a:r>
            <a:r>
              <a:rPr lang="en-US" u="sng" dirty="0" smtClean="0"/>
              <a:t>IX</a:t>
            </a:r>
            <a:r>
              <a:rPr lang="ru-RU" u="sng" dirty="0" smtClean="0"/>
              <a:t> класс не ниже удовлетворительных</a:t>
            </a:r>
            <a:r>
              <a:rPr lang="ru-RU" dirty="0" smtClean="0"/>
              <a:t>), а также, имеющие </a:t>
            </a:r>
            <a:r>
              <a:rPr lang="ru-RU" u="sng" dirty="0" smtClean="0"/>
              <a:t>«зачет» за итоговое собеседование по русскому языку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 smtClean="0"/>
              <a:t>Подают заявление с указанием предметов, форм ГИА </a:t>
            </a:r>
            <a:r>
              <a:rPr lang="ru-RU" b="1" dirty="0" smtClean="0"/>
              <a:t>до 1 марта </a:t>
            </a:r>
            <a:r>
              <a:rPr lang="ru-RU" dirty="0" smtClean="0"/>
              <a:t>включительно;</a:t>
            </a:r>
          </a:p>
          <a:p>
            <a:pPr algn="just"/>
            <a:r>
              <a:rPr lang="ru-RU" dirty="0" smtClean="0"/>
              <a:t>Перечень выбранных предметов можно изменить (дополнить) только при наличии уважительных причин (подтвержденных документально) не позднее чем за </a:t>
            </a:r>
            <a:r>
              <a:rPr lang="ru-RU" b="1" dirty="0" smtClean="0"/>
              <a:t>2 недели </a:t>
            </a:r>
            <a:r>
              <a:rPr lang="ru-RU" dirty="0" smtClean="0"/>
              <a:t>до начала экзаменов, подав заявление в ГЭК.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0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020728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Участие в гиа-9 лиц с </a:t>
            </a:r>
            <a:r>
              <a:rPr lang="ru-RU" altLang="ru-RU" dirty="0" err="1"/>
              <a:t>овз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064896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лиц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ОВЗ,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детей-инвалидов и инвалидов ГИА-9 по их желанию проводится как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форме ОГЭ,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 и в форме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ГВЭ. Допускается сочетание форм ГИА: ОГЭ и ГВЭ.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участников ГИА-9 с ОВЗ, участников ГИА-9 – детей-инвалидов и инвалидов ГИА-9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по их желанию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может проводиться только по обязательным учебным предметам: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русскому языку и математике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Для участников ГИА с ОВЗ, участников ГИА - детей-инвалидов и инвалидов, а также лиц, обучающихся 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здоровья на дому, в образовательных организациях, в том числе санаторно-курортных, 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в которых проводятся необходимые лечебные, реабилитационные и оздоровительные мероприятия 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для нуждающихся в длительном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лечении организуется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экзаменов в условиях, учитывающих состояние их здоровья, особенности психофизического развития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Основанием для организации экзамена на дому, в медицинской организации являются заключение медицинской организации и рекомендации ПМПК.</a:t>
            </a:r>
          </a:p>
          <a:p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33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К ГИА ДОПУСКАЮТСЯ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715200" cy="485740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Имеющие результат «ЗАЧЕТ» за итоговое собеседование по русскому </a:t>
            </a:r>
            <a:r>
              <a:rPr lang="ru-RU" sz="2800" dirty="0" smtClean="0"/>
              <a:t>языку</a:t>
            </a:r>
          </a:p>
          <a:p>
            <a:pPr marL="0" indent="0" algn="just">
              <a:buNone/>
            </a:pPr>
            <a:endParaRPr lang="ru-RU" sz="2800" dirty="0"/>
          </a:p>
          <a:p>
            <a:pPr algn="just"/>
            <a:r>
              <a:rPr lang="ru-RU" sz="2800" dirty="0" smtClean="0"/>
              <a:t>обучающиеся</a:t>
            </a:r>
            <a:r>
              <a:rPr lang="ru-RU" sz="2800" dirty="0"/>
              <a:t>, </a:t>
            </a:r>
            <a:r>
              <a:rPr lang="ru-RU" sz="2800" dirty="0" smtClean="0"/>
              <a:t>не имеющие академической задолженности и в полном объеме выполнившие учебный план (имеющие годовые отметки по всем учебным предметам за </a:t>
            </a:r>
            <a:r>
              <a:rPr lang="en-US" sz="2800" dirty="0" smtClean="0"/>
              <a:t>IX</a:t>
            </a:r>
            <a:r>
              <a:rPr lang="ru-RU" sz="2800" dirty="0" smtClean="0"/>
              <a:t> класс не ниже удовлетворительных);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27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ИТОГОВОЕ СОБЕСЕДОВАНИЕ 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Проводится </a:t>
            </a:r>
            <a:r>
              <a:rPr lang="ru-RU" b="1" dirty="0" smtClean="0"/>
              <a:t>во вторую среду февраля (14.02.2024) </a:t>
            </a:r>
            <a:r>
              <a:rPr lang="ru-RU" dirty="0" smtClean="0"/>
              <a:t>в образовательной организации;</a:t>
            </a:r>
          </a:p>
          <a:p>
            <a:r>
              <a:rPr lang="ru-RU" dirty="0" smtClean="0"/>
              <a:t>Результат </a:t>
            </a:r>
            <a:r>
              <a:rPr lang="ru-RU" dirty="0"/>
              <a:t>собеседования оценивается по принципу </a:t>
            </a:r>
            <a:r>
              <a:rPr lang="ru-RU" b="1" dirty="0"/>
              <a:t>«зачет» или «незачет</a:t>
            </a:r>
            <a:r>
              <a:rPr lang="ru-RU" b="1" dirty="0" smtClean="0"/>
              <a:t>»;</a:t>
            </a:r>
          </a:p>
          <a:p>
            <a:r>
              <a:rPr lang="ru-RU" b="1" dirty="0" smtClean="0"/>
              <a:t> Повторный допуск </a:t>
            </a:r>
            <a:r>
              <a:rPr lang="ru-RU" dirty="0" smtClean="0"/>
              <a:t>(</a:t>
            </a:r>
            <a:r>
              <a:rPr lang="ru-RU" i="1" dirty="0" smtClean="0"/>
              <a:t>вторя рабочая среда марта и/или третий понедельник апреля</a:t>
            </a:r>
            <a:r>
              <a:rPr lang="ru-RU" dirty="0" smtClean="0"/>
              <a:t>) </a:t>
            </a:r>
            <a:r>
              <a:rPr lang="ru-RU" b="1" dirty="0" smtClean="0"/>
              <a:t>к собеседованию получают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Получившие «незачет» в основной день;</a:t>
            </a:r>
          </a:p>
          <a:p>
            <a:r>
              <a:rPr lang="ru-RU" dirty="0" smtClean="0"/>
              <a:t>Удаленные за нарушение требований ИС;</a:t>
            </a:r>
          </a:p>
          <a:p>
            <a:r>
              <a:rPr lang="ru-RU" dirty="0" smtClean="0"/>
              <a:t>Не явившиеся на собеседование по уважительным причинам;</a:t>
            </a:r>
          </a:p>
          <a:p>
            <a:r>
              <a:rPr lang="ru-RU" dirty="0" smtClean="0"/>
              <a:t>Не завершившие итоговое собеседование по уважительным причинам.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95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ИТОГОВОЕ СОБЕСЕДОВАНИЕ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4 </a:t>
            </a:r>
            <a:r>
              <a:rPr lang="ru-RU" b="1" dirty="0" smtClean="0"/>
              <a:t>задания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- Выразительно </a:t>
            </a:r>
            <a:r>
              <a:rPr lang="ru-RU" dirty="0"/>
              <a:t>прочитать текст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- Пересказать </a:t>
            </a:r>
            <a:r>
              <a:rPr lang="ru-RU" dirty="0"/>
              <a:t>прочитанное с интеграцией цитаты.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Построить </a:t>
            </a:r>
            <a:r>
              <a:rPr lang="ru-RU" dirty="0"/>
              <a:t>монологическое высказывание с опорой на предложенный план.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Принять </a:t>
            </a:r>
            <a:r>
              <a:rPr lang="ru-RU" dirty="0"/>
              <a:t>участие в диалоге на выбранную </a:t>
            </a:r>
            <a:r>
              <a:rPr lang="ru-RU" dirty="0" smtClean="0"/>
              <a:t>тему</a:t>
            </a:r>
          </a:p>
          <a:p>
            <a:r>
              <a:rPr lang="ru-RU" dirty="0"/>
              <a:t>Результат собеседования оценивается по принципу </a:t>
            </a:r>
            <a:r>
              <a:rPr lang="ru-RU" b="1" dirty="0"/>
              <a:t>«зачет» или «незачет</a:t>
            </a:r>
            <a:r>
              <a:rPr lang="ru-RU" b="1" dirty="0" smtClean="0"/>
              <a:t>».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0702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1363</Words>
  <Application>Microsoft Office PowerPoint</Application>
  <PresentationFormat>Экран (4:3)</PresentationFormat>
  <Paragraphs>137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2</vt:lpstr>
      <vt:lpstr>Изящная</vt:lpstr>
      <vt:lpstr>Основные сведения о ГИА-9 </vt:lpstr>
      <vt:lpstr>Нормативно-правовая база</vt:lpstr>
      <vt:lpstr>Презентация PowerPoint</vt:lpstr>
      <vt:lpstr>Особенности ГИА:</vt:lpstr>
      <vt:lpstr>Участники ГИА</vt:lpstr>
      <vt:lpstr>Участие в гиа-9 лиц с овз </vt:lpstr>
      <vt:lpstr>К ГИА ДОПУСКАЮТСЯ</vt:lpstr>
      <vt:lpstr>ИТОГОВОЕ СОБЕСЕДОВАНИЕ   ПО РУССКОМУ ЯЗЫКУ</vt:lpstr>
      <vt:lpstr>ИТОГОВОЕ СОБЕСЕДОВАНИЕ  ПО РУССКОМУ ЯЗЫКУ</vt:lpstr>
      <vt:lpstr>ВО время собеседования участникам запрещено:</vt:lpstr>
      <vt:lpstr>Сроки информирования о ГИА</vt:lpstr>
      <vt:lpstr>Сроки проведения ГИА</vt:lpstr>
      <vt:lpstr>Проект РАСПИСАНИЯ ОГЭ-2023</vt:lpstr>
      <vt:lpstr>Повторная сдача ГИА</vt:lpstr>
      <vt:lpstr>Места проведения гиа</vt:lpstr>
      <vt:lpstr>В аудитории</vt:lpstr>
      <vt:lpstr>В аудитории</vt:lpstr>
      <vt:lpstr>Результаты ГИА</vt:lpstr>
      <vt:lpstr>Неудовлетворительный результат</vt:lpstr>
      <vt:lpstr>Неудовлетворительный результат</vt:lpstr>
      <vt:lpstr>Выставление оценок в аттестат</vt:lpstr>
      <vt:lpstr>Выставление оценок в аттестат</vt:lpstr>
      <vt:lpstr>Получение аттестата с отличием</vt:lpstr>
      <vt:lpstr>апелляция</vt:lpstr>
      <vt:lpstr>Полезные сайты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сведения о ЕГЭ </dc:title>
  <dc:creator>111</dc:creator>
  <cp:lastModifiedBy>Natalia</cp:lastModifiedBy>
  <cp:revision>52</cp:revision>
  <dcterms:created xsi:type="dcterms:W3CDTF">2013-12-13T18:55:25Z</dcterms:created>
  <dcterms:modified xsi:type="dcterms:W3CDTF">2024-02-07T10:24:32Z</dcterms:modified>
</cp:coreProperties>
</file>