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8"/>
  </p:notesMasterIdLst>
  <p:sldIdLst>
    <p:sldId id="256" r:id="rId2"/>
    <p:sldId id="270" r:id="rId3"/>
    <p:sldId id="267" r:id="rId4"/>
    <p:sldId id="257" r:id="rId5"/>
    <p:sldId id="258" r:id="rId6"/>
    <p:sldId id="276" r:id="rId7"/>
    <p:sldId id="278" r:id="rId8"/>
    <p:sldId id="288" r:id="rId9"/>
    <p:sldId id="259" r:id="rId10"/>
    <p:sldId id="292" r:id="rId11"/>
    <p:sldId id="293" r:id="rId12"/>
    <p:sldId id="295" r:id="rId13"/>
    <p:sldId id="294" r:id="rId14"/>
    <p:sldId id="273" r:id="rId15"/>
    <p:sldId id="260" r:id="rId16"/>
    <p:sldId id="261" r:id="rId17"/>
    <p:sldId id="268" r:id="rId18"/>
    <p:sldId id="269" r:id="rId19"/>
    <p:sldId id="262" r:id="rId20"/>
    <p:sldId id="279" r:id="rId21"/>
    <p:sldId id="263" r:id="rId22"/>
    <p:sldId id="281" r:id="rId23"/>
    <p:sldId id="280" r:id="rId24"/>
    <p:sldId id="265" r:id="rId25"/>
    <p:sldId id="289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51490-F26C-4CF8-9421-AE9107F8480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5D1C2-746B-496D-A31C-4B3040E2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1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D1C2-746B-496D-A31C-4B3040E2C1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4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D1C2-746B-496D-A31C-4B3040E2C1A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2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D1C2-746B-496D-A31C-4B3040E2C1A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3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0044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7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1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45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5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82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6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1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8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2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1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8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9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533400"/>
            <a:ext cx="6768752" cy="2868168"/>
          </a:xfrm>
        </p:spPr>
        <p:txBody>
          <a:bodyPr/>
          <a:lstStyle/>
          <a:p>
            <a:r>
              <a:rPr lang="ru-RU" dirty="0" smtClean="0"/>
              <a:t>Основные сведения о ЕГЭ-2024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БОУ </a:t>
            </a:r>
            <a:r>
              <a:rPr lang="ru-RU" dirty="0" smtClean="0"/>
              <a:t>СОШ № </a:t>
            </a:r>
            <a:r>
              <a:rPr lang="ru-RU" dirty="0" smtClean="0"/>
              <a:t>28 ст.Еремизино-Борисовской</a:t>
            </a:r>
          </a:p>
          <a:p>
            <a:r>
              <a:rPr lang="ru-RU" dirty="0" smtClean="0"/>
              <a:t>2023-202</a:t>
            </a:r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4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50405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Изменения в КИМ ЕГЭ 2024 г.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792560"/>
              </p:ext>
            </p:extLst>
          </p:nvPr>
        </p:nvGraphicFramePr>
        <p:xfrm>
          <a:off x="827584" y="692695"/>
          <a:ext cx="8316416" cy="618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34">
                  <a:extLst>
                    <a:ext uri="{9D8B030D-6E8A-4147-A177-3AD203B41FA5}">
                      <a16:colId xmlns:a16="http://schemas.microsoft.com/office/drawing/2014/main" val="3359454469"/>
                    </a:ext>
                  </a:extLst>
                </a:gridCol>
                <a:gridCol w="6618282">
                  <a:extLst>
                    <a:ext uri="{9D8B030D-6E8A-4147-A177-3AD203B41FA5}">
                      <a16:colId xmlns:a16="http://schemas.microsoft.com/office/drawing/2014/main" val="2666419513"/>
                    </a:ext>
                  </a:extLst>
                </a:gridCol>
              </a:tblGrid>
              <a:tr h="890503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(Б)</a:t>
                      </a:r>
                    </a:p>
                    <a:p>
                      <a:r>
                        <a:rPr lang="ru-RU" dirty="0" smtClean="0"/>
                        <a:t>Химия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Изменений 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90643"/>
                  </a:ext>
                </a:extLst>
              </a:tr>
              <a:tr h="2493409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В заданиях 13 и 14 изменены формулировка задания и система ответов (множественный выбор в виде цифр). Одновременно с этим расширен языковой материал.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Изменена система оценивания ответов на задания 8 и 26.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Претерпела изменения формулировка задания 27..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Скорректированы критерии оценивания выполнения задания 27.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Максимальный первичный балл за выполнение работы изменён с 54 до 50 баллов.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71430"/>
                  </a:ext>
                </a:extLst>
              </a:tr>
              <a:tr h="1691956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(профильный</a:t>
                      </a:r>
                      <a:r>
                        <a:rPr lang="ru-RU" baseline="0" dirty="0" smtClean="0"/>
                        <a:t> уровень)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первую часть КИМ включено задание по геометрии (задание 2), проверяющее умения определять координаты точки, вектора, производить операции над векторами, вычислять длину и координаты вектора, угол между векторами.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первичный балл за выполнение работы увеличен с 31 до 32 баллов.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764313"/>
                  </a:ext>
                </a:extLst>
              </a:tr>
              <a:tr h="972805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структуры КИМ отсутствуют.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13 в 2024 г. будет проверять умение использовать маску подсети при адресации в соответствии с протоколом IP.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435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6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50405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Изменения в КИМ ЕГЭ 2024 г.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609355"/>
              </p:ext>
            </p:extLst>
          </p:nvPr>
        </p:nvGraphicFramePr>
        <p:xfrm>
          <a:off x="1187624" y="692697"/>
          <a:ext cx="7956376" cy="614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921">
                  <a:extLst>
                    <a:ext uri="{9D8B030D-6E8A-4147-A177-3AD203B41FA5}">
                      <a16:colId xmlns:a16="http://schemas.microsoft.com/office/drawing/2014/main" val="3359454469"/>
                    </a:ext>
                  </a:extLst>
                </a:gridCol>
                <a:gridCol w="6647455">
                  <a:extLst>
                    <a:ext uri="{9D8B030D-6E8A-4147-A177-3AD203B41FA5}">
                      <a16:colId xmlns:a16="http://schemas.microsoft.com/office/drawing/2014/main" val="2666419513"/>
                    </a:ext>
                  </a:extLst>
                </a:gridCol>
              </a:tblGrid>
              <a:tr h="4130543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Число заданий сокращено с 30 до 26. В первой части работы удалены интегрированное задание на распознавание графических зависимостей и два задания на определение соответствия формул и физических величин по механике и электродинамике; во второй части работы удалено одно из заданий высокого уровня сложности (расчётная задача). Одно из заданий с кратким ответом в виде числа в первой части работы перенесено из раздела «МКТ и термодинамика» в раздел «Механика».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Сокращён общий объём проверяемых элементов содержания, а также спектр проверяемых элементов содержания в заданиях базового уровня с кратким ответом, что отражено в кодификаторе элементов содержания и обобщённом плане варианта КИМ ЕГЭ по физике.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Максимальный первичный балл уменьшен с 54 до 45 баллов.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90643"/>
                  </a:ext>
                </a:extLst>
              </a:tr>
              <a:tr h="897944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Исключено задание 20 по нумерации 2023 г.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Общее число заданий сократилось с 29 до 28. Максимальный первичный балл уменьшен с 59 до 57 баллов.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71430"/>
                  </a:ext>
                </a:extLst>
              </a:tr>
              <a:tr h="1020184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Детализирована структура задания 18 на установление причинно-следственных связей.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764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21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50405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Изменения в КИМ ЕГЭ 2024 г.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655582"/>
              </p:ext>
            </p:extLst>
          </p:nvPr>
        </p:nvGraphicFramePr>
        <p:xfrm>
          <a:off x="827584" y="692695"/>
          <a:ext cx="8316416" cy="612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359454469"/>
                    </a:ext>
                  </a:extLst>
                </a:gridCol>
                <a:gridCol w="6732240">
                  <a:extLst>
                    <a:ext uri="{9D8B030D-6E8A-4147-A177-3AD203B41FA5}">
                      <a16:colId xmlns:a16="http://schemas.microsoft.com/office/drawing/2014/main" val="2666419513"/>
                    </a:ext>
                  </a:extLst>
                </a:gridCol>
              </a:tblGrid>
              <a:tr h="890503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Общество-знание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Скорректирована формулировка и внесены изменения в систему оценивания выполнения задания 24 (критерий 24.1).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90643"/>
                  </a:ext>
                </a:extLst>
              </a:tr>
              <a:tr h="155777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экзаменационной работы 2024 г. исключены задания 21 и 22 (по нумерации КИМ ЕГЭ 2023 г.) с топографической картой (определение азимута и построение профиля). Общее число заданий в экзаменационной работе сократилось с 31 до 29. Максимальный первичный балл уменьшен с 43 до 39 баллов.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71430"/>
                  </a:ext>
                </a:extLst>
              </a:tr>
              <a:tr h="2664761"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Иностранные языки (кроме китайского)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содержании КИМ отсутствуют.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задания распределены по двум уровням сложности: базовому и высокому.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Уточнены формулировки задания 38 письменной части и задания 4 устной части, а также критерии оценивания ответов на задания 4 устной части.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Уменьшено максимальное количество баллов за выполнение заданий 1, 2, 10 и 11. Максимальный балл за верное выполнение каждого из заданий 1 и 11 стал равен 2 баллам, за верное выполнение заданий 2 и 10 – 3 баллам.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первичный балл за выполнение работы уменьшен со 86 до 82 баллов. 	</a:t>
                      </a:r>
                    </a:p>
                    <a:p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764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2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0649"/>
            <a:ext cx="7704667" cy="5040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Изменения в КИМ ЕГЭ 2024 г.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517277"/>
              </p:ext>
            </p:extLst>
          </p:nvPr>
        </p:nvGraphicFramePr>
        <p:xfrm>
          <a:off x="1259632" y="764704"/>
          <a:ext cx="7884367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163">
                  <a:extLst>
                    <a:ext uri="{9D8B030D-6E8A-4147-A177-3AD203B41FA5}">
                      <a16:colId xmlns:a16="http://schemas.microsoft.com/office/drawing/2014/main" val="1199075080"/>
                    </a:ext>
                  </a:extLst>
                </a:gridCol>
                <a:gridCol w="6434204">
                  <a:extLst>
                    <a:ext uri="{9D8B030D-6E8A-4147-A177-3AD203B41FA5}">
                      <a16:colId xmlns:a16="http://schemas.microsoft.com/office/drawing/2014/main" val="1981515927"/>
                    </a:ext>
                  </a:extLst>
                </a:gridCol>
              </a:tblGrid>
              <a:tr h="57606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Сокращено количество заданий базового уровня сложности с кратким ответом (с 7 до 6).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Уточнена тема сочинения 11.4: вместо формулировки, дающей экзаменуемому возможность привлекать любые произведения для раскрытия темы, в формулировку включены имена трёх писателей-классиков, из которых требуется выбрать одного.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Внесены коррективы в критерии оценивания выполнения заданий с развёрнутым ответом (в части повышения требований к грамотности):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уточнена система оценивания выполнения заданий 4.1/4.2, 9.1/9.2 (оценивание по двум, а не по трём критериям);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уточнён критерий оценивания выполнения заданий 4.1/4.2, 9.1/9.2, 5, 10 «Логичность, соблюдение речевых и грамматических норм» (учитываются не только логические и речевые, но и грамматические ошибки);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уточнен критерий 4 оценивания выполнения заданий оценивания выполнения заданий 11.1–11.5.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Максимальный первичный балл за выполнение работы изменён с 53 до 48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88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4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20040"/>
            <a:ext cx="6912768" cy="80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Сроки информирования </a:t>
            </a:r>
            <a:r>
              <a:rPr lang="ru-RU" smtClean="0"/>
              <a:t>о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7704856" cy="5114968"/>
          </a:xfrm>
        </p:spPr>
        <p:txBody>
          <a:bodyPr>
            <a:normAutofit/>
          </a:bodyPr>
          <a:lstStyle/>
          <a:p>
            <a:r>
              <a:rPr lang="ru-RU" u="sng" dirty="0" smtClean="0"/>
              <a:t>до </a:t>
            </a:r>
            <a:r>
              <a:rPr lang="ru-RU" u="sng" dirty="0"/>
              <a:t>31 декабря </a:t>
            </a:r>
            <a:r>
              <a:rPr lang="ru-RU" dirty="0"/>
              <a:t>– о сроках и местах подачи заявлений на прохождение ГИА по учебным предметам, не включенным в список обязательных</a:t>
            </a:r>
            <a:r>
              <a:rPr lang="ru-RU" dirty="0" smtClean="0"/>
              <a:t>;</a:t>
            </a:r>
          </a:p>
          <a:p>
            <a:r>
              <a:rPr lang="ru-RU" u="sng" dirty="0" smtClean="0"/>
              <a:t>до </a:t>
            </a:r>
            <a:r>
              <a:rPr lang="ru-RU" u="sng" dirty="0"/>
              <a:t>1 апреля </a:t>
            </a:r>
            <a:r>
              <a:rPr lang="ru-RU" dirty="0"/>
              <a:t>– о сроках проведения ГИА</a:t>
            </a:r>
            <a:r>
              <a:rPr lang="ru-RU" dirty="0" smtClean="0"/>
              <a:t>;</a:t>
            </a:r>
          </a:p>
          <a:p>
            <a:r>
              <a:rPr lang="ru-RU" u="sng" dirty="0" smtClean="0"/>
              <a:t>до </a:t>
            </a:r>
            <a:r>
              <a:rPr lang="ru-RU" u="sng" dirty="0"/>
              <a:t>20 апреля </a:t>
            </a:r>
            <a:r>
              <a:rPr lang="ru-RU" dirty="0"/>
              <a:t>– о сроках, местах и порядке подачи и рассмотрения апелляций</a:t>
            </a:r>
            <a:r>
              <a:rPr lang="ru-RU" dirty="0" smtClean="0"/>
              <a:t>;</a:t>
            </a:r>
          </a:p>
          <a:p>
            <a:r>
              <a:rPr lang="ru-RU" u="sng" dirty="0" smtClean="0"/>
              <a:t>до </a:t>
            </a:r>
            <a:r>
              <a:rPr lang="ru-RU" u="sng" dirty="0"/>
              <a:t>20 апреля </a:t>
            </a:r>
            <a:r>
              <a:rPr lang="ru-RU" dirty="0"/>
              <a:t>– о сроках, местах и порядке информирования о результатах ГИА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6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Повторная сдача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848872" cy="57606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Получившие на ГИА «2» по одному из обязательных предметов;</a:t>
            </a:r>
          </a:p>
          <a:p>
            <a:pPr>
              <a:buFontTx/>
              <a:buChar char="-"/>
            </a:pPr>
            <a:r>
              <a:rPr lang="ru-RU" dirty="0" smtClean="0"/>
              <a:t>Не явившиеся на экзамен по уважительным причинам (болезнь и др.);</a:t>
            </a:r>
          </a:p>
          <a:p>
            <a:pPr>
              <a:buFontTx/>
              <a:buChar char="-"/>
            </a:pPr>
            <a:r>
              <a:rPr lang="ru-RU" dirty="0" smtClean="0"/>
              <a:t>Не завершившие выполнение экзаменационной работы по уважительным причинам (болезнь и др.);</a:t>
            </a:r>
          </a:p>
          <a:p>
            <a:pPr>
              <a:buFontTx/>
              <a:buChar char="-"/>
            </a:pPr>
            <a:r>
              <a:rPr lang="ru-RU" dirty="0" smtClean="0"/>
              <a:t>Чья апелляция о нарушении Порядка  проведения ГИА была удовлетворена ГЭК;</a:t>
            </a:r>
          </a:p>
          <a:p>
            <a:pPr>
              <a:buFontTx/>
              <a:buChar char="-"/>
            </a:pPr>
            <a:r>
              <a:rPr lang="ru-RU" dirty="0" smtClean="0"/>
              <a:t>Чьи результаты были аннулированы ГЭК в случае выявления нарушений Порядка проведения ГИА лицами, задействованными в проведении ГИА.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2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87208" cy="1044034"/>
          </a:xfrm>
        </p:spPr>
        <p:txBody>
          <a:bodyPr/>
          <a:lstStyle/>
          <a:p>
            <a:r>
              <a:rPr lang="ru-RU" dirty="0" smtClean="0"/>
              <a:t>Места проведения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560840" cy="5328592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Экзамены проводятся в ППЭ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По решению органов исполнительной власти субъектов РФ в области образования ППЭ оборудуются металлоискателями, средствами видеонаблюдения, средствами подавления сигн</a:t>
            </a:r>
            <a:r>
              <a:rPr lang="ru-RU" sz="2800" dirty="0"/>
              <a:t>алов подвижной </a:t>
            </a:r>
            <a:r>
              <a:rPr lang="ru-RU" sz="2800" dirty="0" smtClean="0"/>
              <a:t>связи</a:t>
            </a:r>
          </a:p>
          <a:p>
            <a:endParaRPr lang="ru-RU" sz="2800" dirty="0" smtClean="0"/>
          </a:p>
          <a:p>
            <a:r>
              <a:rPr lang="ru-RU" sz="2800" dirty="0" smtClean="0"/>
              <a:t>В аудитории присутствует не менее 2-х организаторов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3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</p:spPr>
        <p:txBody>
          <a:bodyPr/>
          <a:lstStyle/>
          <a:p>
            <a:r>
              <a:rPr lang="ru-RU" dirty="0" smtClean="0"/>
              <a:t>В аудитории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340768"/>
            <a:ext cx="7704667" cy="4659048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Организаторы до начала экзамена проводят инструктаж о Порядке проведения ГИА, правилах оформления экз. работы, продолжительности экзамена, порядке подачи апелляций, о сроках и местах ознакомления с результатами.</a:t>
            </a:r>
          </a:p>
          <a:p>
            <a:r>
              <a:rPr lang="ru-RU" b="1" dirty="0" smtClean="0"/>
              <a:t>На рабочем столе находятся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Экзаменационные материалы;</a:t>
            </a:r>
          </a:p>
          <a:p>
            <a:pPr>
              <a:buFontTx/>
              <a:buChar char="-"/>
            </a:pPr>
            <a:r>
              <a:rPr lang="ru-RU" dirty="0" smtClean="0"/>
              <a:t>Ручка с черной пастой</a:t>
            </a:r>
          </a:p>
          <a:p>
            <a:pPr>
              <a:buFontTx/>
              <a:buChar char="-"/>
            </a:pPr>
            <a:r>
              <a:rPr lang="ru-RU" dirty="0" smtClean="0"/>
              <a:t>Паспорт</a:t>
            </a:r>
          </a:p>
          <a:p>
            <a:pPr>
              <a:buFontTx/>
              <a:buChar char="-"/>
            </a:pPr>
            <a:r>
              <a:rPr lang="ru-RU" dirty="0" smtClean="0"/>
              <a:t>Лекарства и питание (при необходимости)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6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567"/>
          </a:xfrm>
        </p:spPr>
        <p:txBody>
          <a:bodyPr/>
          <a:lstStyle/>
          <a:p>
            <a:r>
              <a:rPr lang="ru-RU" dirty="0" smtClean="0"/>
              <a:t>В аудитории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484784"/>
            <a:ext cx="7704667" cy="4515032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Запрещается:</a:t>
            </a:r>
          </a:p>
          <a:p>
            <a:pPr algn="just">
              <a:buFontTx/>
              <a:buChar char="-"/>
            </a:pPr>
            <a:r>
              <a:rPr lang="ru-RU" dirty="0" smtClean="0"/>
              <a:t>Общаться друг с другом;</a:t>
            </a:r>
          </a:p>
          <a:p>
            <a:pPr algn="just">
              <a:buFontTx/>
              <a:buChar char="-"/>
            </a:pPr>
            <a:r>
              <a:rPr lang="ru-RU" dirty="0" smtClean="0"/>
              <a:t>Менять места рассадки;</a:t>
            </a:r>
          </a:p>
          <a:p>
            <a:pPr algn="just">
              <a:buFontTx/>
              <a:buChar char="-"/>
            </a:pPr>
            <a:r>
              <a:rPr lang="ru-RU" dirty="0" smtClean="0"/>
              <a:t>Перемещаться по аудитории</a:t>
            </a:r>
          </a:p>
          <a:p>
            <a:pPr algn="just">
              <a:buFontTx/>
              <a:buChar char="-"/>
            </a:pPr>
            <a:r>
              <a:rPr lang="ru-RU" dirty="0" smtClean="0"/>
              <a:t>Иметь при себе средства связи, электронно-вычислительную технику, фото-, видео- и аудиоаппаратуру, справочные материалы, письменные заметки и иные средства хранения и передачи информации</a:t>
            </a:r>
          </a:p>
          <a:p>
            <a:pPr algn="just">
              <a:buFontTx/>
              <a:buChar char="-"/>
            </a:pPr>
            <a:r>
              <a:rPr lang="ru-RU" b="1" dirty="0" smtClean="0"/>
              <a:t>За нарушение – удаление с экзамена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65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ru-RU" dirty="0" smtClean="0"/>
              <a:t>Результаты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920880" cy="5256584"/>
          </a:xfrm>
        </p:spPr>
        <p:txBody>
          <a:bodyPr>
            <a:noAutofit/>
          </a:bodyPr>
          <a:lstStyle/>
          <a:p>
            <a:r>
              <a:rPr lang="ru-RU" dirty="0"/>
              <a:t>При проведении ГИА в форме ЕГЭ (за исключением ЕГЭ по математике базового уровня) используется </a:t>
            </a:r>
            <a:r>
              <a:rPr lang="ru-RU" dirty="0" err="1" smtClean="0"/>
              <a:t>стобалльная</a:t>
            </a:r>
            <a:r>
              <a:rPr lang="ru-RU" dirty="0" smtClean="0"/>
              <a:t> </a:t>
            </a:r>
            <a:r>
              <a:rPr lang="ru-RU" dirty="0"/>
              <a:t>система оценки. </a:t>
            </a:r>
            <a:endParaRPr lang="ru-RU" dirty="0" smtClean="0"/>
          </a:p>
          <a:p>
            <a:r>
              <a:rPr lang="ru-RU" dirty="0" smtClean="0"/>
              <a:t>При проведении ЕГЭ по математике базового уровня используется пятибалльная система оценивания.</a:t>
            </a:r>
          </a:p>
          <a:p>
            <a:r>
              <a:rPr lang="ru-RU" dirty="0" smtClean="0"/>
              <a:t>По </a:t>
            </a:r>
            <a:r>
              <a:rPr lang="ru-RU" dirty="0"/>
              <a:t>каждому предмету ЕГЭ установлено минимальное количество баллов, преодоление которого подтверждает освоение образовательной программы среднего общего образования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1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Порядок проведения ГИА по образовательным программам среднего общего образования (утв. совместным приказом </a:t>
            </a:r>
            <a:r>
              <a:rPr lang="ru-RU" sz="3200" dirty="0" err="1" smtClean="0"/>
              <a:t>Минпросвещения</a:t>
            </a:r>
            <a:r>
              <a:rPr lang="ru-RU" sz="3200" dirty="0" smtClean="0"/>
              <a:t> России и </a:t>
            </a:r>
            <a:r>
              <a:rPr lang="ru-RU" sz="3200" dirty="0" err="1" smtClean="0"/>
              <a:t>Рособрнадзора</a:t>
            </a:r>
            <a:r>
              <a:rPr lang="ru-RU" sz="3200" dirty="0" smtClean="0"/>
              <a:t> от 04.04.2023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№ 233/552)</a:t>
            </a:r>
          </a:p>
        </p:txBody>
      </p:sp>
    </p:spTree>
    <p:extLst>
      <p:ext uri="{BB962C8B-B14F-4D97-AF65-F5344CB8AC3E}">
        <p14:creationId xmlns:p14="http://schemas.microsoft.com/office/powerpoint/2010/main" val="40321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ru-RU" dirty="0" smtClean="0"/>
              <a:t>Результаты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8028384" cy="5256584"/>
          </a:xfrm>
        </p:spPr>
        <p:txBody>
          <a:bodyPr>
            <a:noAutofit/>
          </a:bodyPr>
          <a:lstStyle/>
          <a:p>
            <a:r>
              <a:rPr lang="ru-RU" dirty="0"/>
              <a:t>Ознакомление участников </a:t>
            </a:r>
            <a:r>
              <a:rPr lang="ru-RU" dirty="0" smtClean="0"/>
              <a:t>ГИА </a:t>
            </a:r>
            <a:r>
              <a:rPr lang="ru-RU" dirty="0"/>
              <a:t>с полученными ими результатами по общеобразовательному предмету осуществляется </a:t>
            </a:r>
            <a:r>
              <a:rPr lang="ru-RU" u="sng" dirty="0"/>
              <a:t>не позднее 3-х рабочих дней со дня их утверждения ГЭК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При несогласии участника с</a:t>
            </a:r>
            <a:r>
              <a:rPr lang="ru-RU" dirty="0"/>
              <a:t> результатами ГИА, он может подать </a:t>
            </a:r>
            <a:r>
              <a:rPr lang="ru-RU" u="sng" dirty="0"/>
              <a:t>апелляцию</a:t>
            </a:r>
            <a:r>
              <a:rPr lang="ru-RU" dirty="0"/>
              <a:t> в течение 2 рабочих дней после официального объявления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7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71599"/>
          </a:xfrm>
        </p:spPr>
        <p:txBody>
          <a:bodyPr>
            <a:normAutofit/>
          </a:bodyPr>
          <a:lstStyle/>
          <a:p>
            <a:r>
              <a:rPr lang="ru-RU" dirty="0" smtClean="0"/>
              <a:t>Неудовлетворительный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628800"/>
            <a:ext cx="7704667" cy="4371016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ГИА признаются удовлетворительными, если учащийся набрал по </a:t>
            </a:r>
            <a:r>
              <a:rPr lang="ru-RU" b="1" dirty="0" smtClean="0"/>
              <a:t>обязательным предметам </a:t>
            </a:r>
            <a:r>
              <a:rPr lang="ru-RU" dirty="0" smtClean="0"/>
              <a:t>минимальное количество баллов </a:t>
            </a:r>
          </a:p>
          <a:p>
            <a:r>
              <a:rPr lang="ru-RU" dirty="0" smtClean="0"/>
              <a:t>Учащийся, не прошедший ГИА или получивший на ГИА неудовлетворительные результаты более чем по одному обязательному предмету, ли</a:t>
            </a:r>
            <a:r>
              <a:rPr lang="ru-RU" dirty="0"/>
              <a:t>бо</a:t>
            </a:r>
            <a:r>
              <a:rPr lang="ru-RU" dirty="0" smtClean="0"/>
              <a:t> повторно получивший н</a:t>
            </a:r>
            <a:r>
              <a:rPr lang="ru-RU" dirty="0"/>
              <a:t>еуд. </a:t>
            </a:r>
            <a:r>
              <a:rPr lang="ru-RU" dirty="0" smtClean="0"/>
              <a:t>на пересдаче, имеет право пройти ГИА заново не ранее</a:t>
            </a:r>
            <a:r>
              <a:rPr lang="ru-RU" dirty="0"/>
              <a:t> </a:t>
            </a:r>
            <a:r>
              <a:rPr lang="ru-RU" b="1" dirty="0" smtClean="0"/>
              <a:t>1 сентября текущего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95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Неудовлетворительный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340769"/>
            <a:ext cx="7704667" cy="465904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Результаты ГИА признаются удовлетворительными, если учащийся набрал по </a:t>
            </a:r>
            <a:r>
              <a:rPr lang="ru-RU" b="1" dirty="0" smtClean="0"/>
              <a:t>обязательным предметам </a:t>
            </a:r>
            <a:r>
              <a:rPr lang="ru-RU" dirty="0" smtClean="0"/>
              <a:t>минимальное количество баллов </a:t>
            </a:r>
          </a:p>
          <a:p>
            <a:r>
              <a:rPr lang="ru-RU" dirty="0"/>
              <a:t>Если участник ЕГЭ (выпускник текущего года) получит результат ниже установленного минимального количества баллов </a:t>
            </a:r>
            <a:r>
              <a:rPr lang="ru-RU" b="1" dirty="0"/>
              <a:t>по одному из обязательных учебных предметов</a:t>
            </a:r>
            <a:r>
              <a:rPr lang="ru-RU" dirty="0"/>
              <a:t>, он имеет право на повторную сдачу в дополнительные сроки, предусмотренные единым расписанием. 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если участник </a:t>
            </a:r>
            <a:r>
              <a:rPr lang="ru-RU" dirty="0" smtClean="0"/>
              <a:t>ЕГЭ </a:t>
            </a:r>
            <a:r>
              <a:rPr lang="ru-RU" dirty="0"/>
              <a:t>не получает минимального количества баллов ЕГЭ </a:t>
            </a:r>
            <a:r>
              <a:rPr lang="ru-RU" b="1" dirty="0"/>
              <a:t>по выборным предметам</a:t>
            </a:r>
            <a:r>
              <a:rPr lang="ru-RU" dirty="0"/>
              <a:t>, пересдача ЕГЭ для таких участников ЕГЭ предусмотрена только через год.</a:t>
            </a:r>
          </a:p>
        </p:txBody>
      </p:sp>
    </p:spTree>
    <p:extLst>
      <p:ext uri="{BB962C8B-B14F-4D97-AF65-F5344CB8AC3E}">
        <p14:creationId xmlns:p14="http://schemas.microsoft.com/office/powerpoint/2010/main" val="35775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0649"/>
            <a:ext cx="7704667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Неудовлетворительный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556793"/>
            <a:ext cx="7704667" cy="4443023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ГИА признаются удовлетворительными, если учащийся набрал по </a:t>
            </a:r>
            <a:r>
              <a:rPr lang="ru-RU" b="1" dirty="0" smtClean="0"/>
              <a:t>обязательным предметам </a:t>
            </a:r>
            <a:r>
              <a:rPr lang="ru-RU" dirty="0" smtClean="0"/>
              <a:t>минимальное количество баллов </a:t>
            </a:r>
          </a:p>
          <a:p>
            <a:r>
              <a:rPr lang="ru-RU" dirty="0" smtClean="0"/>
              <a:t>Учащийся, не прошедший ГИА или получивший на ГИА неудовлетворительные результаты более чем по одному обязательному предмету, ли</a:t>
            </a:r>
            <a:r>
              <a:rPr lang="ru-RU" dirty="0"/>
              <a:t>бо</a:t>
            </a:r>
            <a:r>
              <a:rPr lang="ru-RU" dirty="0" smtClean="0"/>
              <a:t> повторно получивший «неуд» на пересдаче, имеет право пройти ГИА заново не ранее</a:t>
            </a:r>
            <a:r>
              <a:rPr lang="ru-RU" dirty="0"/>
              <a:t> </a:t>
            </a:r>
            <a:r>
              <a:rPr lang="ru-RU" b="1" dirty="0" smtClean="0"/>
              <a:t>1 сентября текущего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75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/>
          <a:lstStyle/>
          <a:p>
            <a:r>
              <a:rPr lang="ru-RU" dirty="0" smtClean="0"/>
              <a:t>Апелляция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4082984"/>
          </a:xfrm>
        </p:spPr>
        <p:txBody>
          <a:bodyPr>
            <a:normAutofit/>
          </a:bodyPr>
          <a:lstStyle/>
          <a:p>
            <a:r>
              <a:rPr lang="ru-RU" b="1" dirty="0" smtClean="0"/>
              <a:t>О нарушении Порядка проведения ГИА </a:t>
            </a:r>
            <a:r>
              <a:rPr lang="ru-RU" dirty="0" smtClean="0"/>
              <a:t>(подается руководителю ППЭ в день проведения экзамена, не выходя из ППЭ)</a:t>
            </a:r>
          </a:p>
          <a:p>
            <a:endParaRPr lang="ru-RU" dirty="0" smtClean="0"/>
          </a:p>
          <a:p>
            <a:r>
              <a:rPr lang="ru-RU" b="1" dirty="0" smtClean="0"/>
              <a:t>О несогласии с выставленными баллами </a:t>
            </a:r>
            <a:r>
              <a:rPr lang="ru-RU" dirty="0" smtClean="0"/>
              <a:t>(подается в течение 2-х рабочих дней со дня объявления результатов о предмету)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7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567"/>
          </a:xfrm>
        </p:spPr>
        <p:txBody>
          <a:bodyPr>
            <a:normAutofit/>
          </a:bodyPr>
          <a:lstStyle/>
          <a:p>
            <a:r>
              <a:rPr lang="ru-RU" dirty="0" smtClean="0"/>
              <a:t>Выставление оценок в аттестат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340768"/>
            <a:ext cx="7704667" cy="4659048"/>
          </a:xfrm>
        </p:spPr>
        <p:txBody>
          <a:bodyPr/>
          <a:lstStyle/>
          <a:p>
            <a:r>
              <a:rPr lang="ru-RU" dirty="0" smtClean="0"/>
              <a:t>Обязательным условием получения документа об образовании (аттестата) является успешная сдача ЕГЭ по русскому языку и математике;</a:t>
            </a:r>
          </a:p>
          <a:p>
            <a:r>
              <a:rPr lang="ru-RU" dirty="0" smtClean="0"/>
              <a:t>Результаты ЕГЭ на оценки в аттестате </a:t>
            </a:r>
            <a:r>
              <a:rPr lang="ru-RU" b="1" u="sng" dirty="0" smtClean="0"/>
              <a:t>не влияют;</a:t>
            </a:r>
          </a:p>
          <a:p>
            <a:r>
              <a:rPr lang="ru-RU" dirty="0" smtClean="0"/>
              <a:t>Итоговая оценка в аттестат по предмету выставляется как </a:t>
            </a:r>
            <a:r>
              <a:rPr lang="ru-RU" b="1" dirty="0" smtClean="0"/>
              <a:t>среднее арифметическое итоговых оценок за 1, 2 полугодие и год 10 класса и оценок за </a:t>
            </a:r>
            <a:r>
              <a:rPr lang="ru-RU" b="1" dirty="0"/>
              <a:t>1, 2 полугодие и год </a:t>
            </a:r>
            <a:r>
              <a:rPr lang="ru-RU" b="1" dirty="0" smtClean="0"/>
              <a:t>11 класса.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347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8024952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и условия выдачи медалей </a:t>
            </a:r>
            <a:br>
              <a:rPr lang="ru-RU" dirty="0" smtClean="0"/>
            </a:br>
            <a:r>
              <a:rPr lang="ru-RU" dirty="0" smtClean="0"/>
              <a:t>«За особые успехи в учении»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smtClean="0"/>
              <a:t>и</a:t>
            </a:r>
            <a:r>
              <a:rPr lang="en-US" dirty="0" smtClean="0"/>
              <a:t> II</a:t>
            </a:r>
            <a:r>
              <a:rPr lang="ru-RU" dirty="0" smtClean="0"/>
              <a:t> степеней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2226469"/>
            <a:ext cx="3321504" cy="4010843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05072" y="2226469"/>
            <a:ext cx="4919472" cy="4442891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Медаль </a:t>
            </a:r>
            <a:r>
              <a:rPr lang="en-US" b="1" dirty="0" smtClean="0"/>
              <a:t>I</a:t>
            </a:r>
            <a:r>
              <a:rPr lang="ru-RU" b="1" dirty="0" smtClean="0"/>
              <a:t> степени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 итоговые оценки «Отлично» </a:t>
            </a:r>
            <a:r>
              <a:rPr lang="ru-RU" dirty="0" smtClean="0">
                <a:solidFill>
                  <a:srgbClr val="FF0000"/>
                </a:solidFill>
              </a:rPr>
              <a:t>по всем </a:t>
            </a:r>
            <a:r>
              <a:rPr lang="ru-RU" dirty="0" smtClean="0"/>
              <a:t>предметам Учебного плана</a:t>
            </a:r>
          </a:p>
          <a:p>
            <a:pPr marL="0" indent="0">
              <a:buNone/>
            </a:pPr>
            <a:r>
              <a:rPr lang="ru-RU" dirty="0" smtClean="0"/>
              <a:t>- не менее </a:t>
            </a:r>
            <a:r>
              <a:rPr lang="ru-RU" b="1" dirty="0" smtClean="0">
                <a:solidFill>
                  <a:srgbClr val="FF0000"/>
                </a:solidFill>
              </a:rPr>
              <a:t>70</a:t>
            </a:r>
            <a:r>
              <a:rPr lang="ru-RU" dirty="0" smtClean="0"/>
              <a:t> баллов на ЕГЭ по русскому языку и по одному из сдаваемых учебных предметов, либо 5 баллов на ЕГЭ по математике базового уровня.</a:t>
            </a:r>
          </a:p>
          <a:p>
            <a:r>
              <a:rPr lang="ru-RU" b="1" dirty="0" smtClean="0"/>
              <a:t>Медаль </a:t>
            </a:r>
            <a:r>
              <a:rPr lang="en-US" b="1" dirty="0" smtClean="0"/>
              <a:t>II</a:t>
            </a:r>
            <a:r>
              <a:rPr lang="ru-RU" b="1" dirty="0" smtClean="0"/>
              <a:t> степени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 итоговые оценки «Отлично» и не </a:t>
            </a:r>
            <a:r>
              <a:rPr lang="ru-RU" dirty="0" smtClean="0">
                <a:solidFill>
                  <a:srgbClr val="FF0000"/>
                </a:solidFill>
              </a:rPr>
              <a:t>более двух оценок «хорошо» </a:t>
            </a:r>
            <a:r>
              <a:rPr lang="ru-RU" dirty="0" smtClean="0"/>
              <a:t>по предметам Учебного плана</a:t>
            </a:r>
          </a:p>
          <a:p>
            <a:pPr marL="0" indent="0">
              <a:buNone/>
            </a:pPr>
            <a:r>
              <a:rPr lang="ru-RU" dirty="0" smtClean="0"/>
              <a:t>- не менее </a:t>
            </a:r>
            <a:r>
              <a:rPr lang="ru-RU" b="1" dirty="0" smtClean="0">
                <a:solidFill>
                  <a:srgbClr val="FF0000"/>
                </a:solidFill>
              </a:rPr>
              <a:t>60</a:t>
            </a:r>
            <a:r>
              <a:rPr lang="ru-RU" dirty="0" smtClean="0"/>
              <a:t> баллов на ЕГЭ по русскому языку и по одному из сдаваемых учебных предметов, либо 5 баллов на ЕГЭ по математике базового уровня.</a:t>
            </a:r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8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488832" cy="6048672"/>
          </a:xfrm>
        </p:spPr>
        <p:txBody>
          <a:bodyPr>
            <a:normAutofit/>
          </a:bodyPr>
          <a:lstStyle/>
          <a:p>
            <a:r>
              <a:rPr lang="ru-RU" dirty="0" smtClean="0"/>
              <a:t>Государственная итоговая аттестация (ГИА) является </a:t>
            </a:r>
            <a:r>
              <a:rPr lang="ru-RU" b="1" dirty="0" smtClean="0"/>
              <a:t>обязательной.</a:t>
            </a:r>
          </a:p>
          <a:p>
            <a:r>
              <a:rPr lang="ru-RU" dirty="0" smtClean="0"/>
              <a:t>ГИА включает в себя: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b="1" dirty="0" smtClean="0"/>
              <a:t>Обязательные экзамены </a:t>
            </a:r>
            <a:r>
              <a:rPr lang="ru-RU" dirty="0" smtClean="0"/>
              <a:t>– русский язык и математика (базовый или профильный уровень);</a:t>
            </a:r>
          </a:p>
          <a:p>
            <a:pPr>
              <a:buFontTx/>
              <a:buChar char="-"/>
            </a:pPr>
            <a:r>
              <a:rPr lang="ru-RU" b="1" dirty="0" smtClean="0"/>
              <a:t>Экзамены по выбору </a:t>
            </a:r>
            <a:r>
              <a:rPr lang="ru-RU" dirty="0" smtClean="0"/>
              <a:t>– литература, физика, химия, биология, география</a:t>
            </a:r>
            <a:r>
              <a:rPr lang="ru-RU" dirty="0"/>
              <a:t>, история</a:t>
            </a:r>
            <a:r>
              <a:rPr lang="ru-RU" dirty="0" smtClean="0"/>
              <a:t>, обществознание</a:t>
            </a:r>
            <a:r>
              <a:rPr lang="ru-RU" dirty="0"/>
              <a:t>, </a:t>
            </a:r>
            <a:r>
              <a:rPr lang="ru-RU" dirty="0" smtClean="0"/>
              <a:t>иностранные языки (</a:t>
            </a:r>
            <a:r>
              <a:rPr lang="ru-RU" dirty="0" err="1" smtClean="0"/>
              <a:t>англ</a:t>
            </a:r>
            <a:r>
              <a:rPr lang="ru-RU" dirty="0" smtClean="0"/>
              <a:t>, нем, </a:t>
            </a:r>
            <a:r>
              <a:rPr lang="ru-RU" dirty="0" err="1" smtClean="0"/>
              <a:t>франц</a:t>
            </a:r>
            <a:r>
              <a:rPr lang="ru-RU" dirty="0" smtClean="0"/>
              <a:t>, </a:t>
            </a:r>
            <a:r>
              <a:rPr lang="ru-RU" dirty="0" err="1" smtClean="0"/>
              <a:t>исп</a:t>
            </a:r>
            <a:r>
              <a:rPr lang="ru-RU" dirty="0" smtClean="0"/>
              <a:t>, </a:t>
            </a:r>
            <a:r>
              <a:rPr lang="ru-RU" dirty="0" err="1" smtClean="0"/>
              <a:t>китайск</a:t>
            </a:r>
            <a:r>
              <a:rPr lang="ru-RU" dirty="0" smtClean="0"/>
              <a:t>.), информатика. </a:t>
            </a:r>
          </a:p>
          <a:p>
            <a:pPr>
              <a:buFontTx/>
              <a:buChar char="-"/>
            </a:pPr>
            <a:r>
              <a:rPr lang="ru-RU" dirty="0" smtClean="0"/>
              <a:t>Формы ГИА:</a:t>
            </a:r>
          </a:p>
          <a:p>
            <a:pPr marL="0" indent="0">
              <a:buNone/>
            </a:pPr>
            <a:r>
              <a:rPr lang="ru-RU" b="1" dirty="0" smtClean="0"/>
              <a:t>ЕГЭ </a:t>
            </a:r>
            <a:r>
              <a:rPr lang="ru-RU" dirty="0" smtClean="0"/>
              <a:t>– </a:t>
            </a:r>
            <a:r>
              <a:rPr lang="ru-RU" sz="1800" dirty="0" smtClean="0"/>
              <a:t>единый гос. экзамен </a:t>
            </a:r>
            <a:r>
              <a:rPr lang="ru-RU" dirty="0" smtClean="0"/>
              <a:t>с использованием КИМ</a:t>
            </a:r>
          </a:p>
          <a:p>
            <a:pPr marL="0" indent="0">
              <a:buNone/>
            </a:pPr>
            <a:r>
              <a:rPr lang="ru-RU" b="1" dirty="0" smtClean="0"/>
              <a:t>ГВЭ</a:t>
            </a:r>
            <a:r>
              <a:rPr lang="ru-RU" dirty="0" smtClean="0"/>
              <a:t> – </a:t>
            </a:r>
            <a:r>
              <a:rPr lang="ru-RU" sz="1800" dirty="0" smtClean="0"/>
              <a:t>гос. выпускной экзамен </a:t>
            </a:r>
            <a:r>
              <a:rPr lang="ru-RU" dirty="0" smtClean="0"/>
              <a:t>для учащихся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3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ru-RU" dirty="0"/>
              <a:t>Особенности </a:t>
            </a:r>
            <a:r>
              <a:rPr lang="ru-RU" dirty="0" smtClean="0"/>
              <a:t>ЕГЭ: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7416824" cy="540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единые правила проведения;</a:t>
            </a:r>
          </a:p>
          <a:p>
            <a:r>
              <a:rPr lang="ru-RU" dirty="0"/>
              <a:t>единое расписание;</a:t>
            </a:r>
          </a:p>
          <a:p>
            <a:r>
              <a:rPr lang="ru-RU" dirty="0"/>
              <a:t>использование заданий стандартизированной формы </a:t>
            </a:r>
            <a:r>
              <a:rPr lang="ru-RU" dirty="0" smtClean="0"/>
              <a:t>(КИМ);</a:t>
            </a:r>
            <a:endParaRPr lang="ru-RU" dirty="0"/>
          </a:p>
          <a:p>
            <a:r>
              <a:rPr lang="ru-RU" dirty="0"/>
              <a:t>использование специальных </a:t>
            </a:r>
            <a:r>
              <a:rPr lang="ru-RU" dirty="0" smtClean="0"/>
              <a:t>бланков для </a:t>
            </a:r>
            <a:r>
              <a:rPr lang="ru-RU" dirty="0"/>
              <a:t>оформления ответов на задания;</a:t>
            </a:r>
          </a:p>
          <a:p>
            <a:r>
              <a:rPr lang="ru-RU" dirty="0"/>
              <a:t>проведение письменно на русском языке (за исключением </a:t>
            </a:r>
            <a:r>
              <a:rPr lang="ru-RU" dirty="0" smtClean="0"/>
              <a:t>ЕГЭ </a:t>
            </a:r>
            <a:r>
              <a:rPr lang="ru-RU" dirty="0"/>
              <a:t>по иностранным </a:t>
            </a:r>
            <a:r>
              <a:rPr lang="ru-RU" dirty="0" smtClean="0"/>
              <a:t>языкам).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20040"/>
            <a:ext cx="5788496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Участники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992888" cy="485740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обучающиеся</a:t>
            </a:r>
            <a:r>
              <a:rPr lang="ru-RU" dirty="0"/>
              <a:t>, не имеющие академической задолженности, в </a:t>
            </a:r>
            <a:r>
              <a:rPr lang="ru-RU" b="1" dirty="0"/>
              <a:t>том числе за итоговое сочинение (изложение), </a:t>
            </a:r>
            <a:r>
              <a:rPr lang="ru-RU" dirty="0"/>
              <a:t>и в полном объеме выполнившие учебный план или индивидуальный учебный план (</a:t>
            </a:r>
            <a:r>
              <a:rPr lang="ru-RU" u="sng" dirty="0"/>
              <a:t>имеющие годовые отметки по всем учебным предметам учебного плана за каждый год обучения по образовательной программе среднего общего образования </a:t>
            </a:r>
            <a:r>
              <a:rPr lang="ru-RU" u="sng" dirty="0" smtClean="0"/>
              <a:t>(10-11 классы)      не ниже удовлетворительных</a:t>
            </a:r>
            <a:r>
              <a:rPr lang="ru-RU" dirty="0"/>
              <a:t>). </a:t>
            </a:r>
            <a:endParaRPr lang="ru-RU" dirty="0" smtClean="0"/>
          </a:p>
          <a:p>
            <a:r>
              <a:rPr lang="ru-RU" dirty="0" smtClean="0"/>
              <a:t>Подают заявление с указанием перечня предметов, форм ГИА </a:t>
            </a:r>
            <a:r>
              <a:rPr lang="ru-RU" b="1" dirty="0" smtClean="0"/>
              <a:t>до 1 февраля</a:t>
            </a:r>
          </a:p>
          <a:p>
            <a:pPr algn="just"/>
            <a:r>
              <a:rPr lang="ru-RU" dirty="0" smtClean="0"/>
              <a:t>Перечень выбранных предметов можно изменить (дополнить) только при наличии уважительных причин (подтвержденных документально) не позднее чем за </a:t>
            </a:r>
            <a:r>
              <a:rPr lang="ru-RU" b="1" dirty="0" smtClean="0"/>
              <a:t>2 недели </a:t>
            </a:r>
            <a:r>
              <a:rPr lang="ru-RU" dirty="0" smtClean="0"/>
              <a:t>до начала экзаменов, подав заявление в ГЭК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0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ИТОГОВОЕ СОЧИНЕНИЕ (ИЗЛОЖЕНИЕ) - ДОПУСК К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9"/>
            <a:ext cx="7848872" cy="5114967"/>
          </a:xfrm>
        </p:spPr>
        <p:txBody>
          <a:bodyPr>
            <a:normAutofit fontScale="47500" lnSpcReduction="20000"/>
          </a:bodyPr>
          <a:lstStyle/>
          <a:p>
            <a:r>
              <a:rPr lang="ru-RU" sz="3100" u="sng" dirty="0" smtClean="0"/>
              <a:t>6 декабря 2023 </a:t>
            </a:r>
            <a:r>
              <a:rPr lang="ru-RU" sz="3100" dirty="0"/>
              <a:t>года в обязательном порядке будет проводиться </a:t>
            </a:r>
            <a:r>
              <a:rPr lang="ru-RU" sz="3100" dirty="0" smtClean="0"/>
              <a:t>итоговое</a:t>
            </a:r>
            <a:r>
              <a:rPr lang="ru-RU" sz="3100" dirty="0"/>
              <a:t> </a:t>
            </a:r>
            <a:r>
              <a:rPr lang="ru-RU" sz="3100" b="1" dirty="0"/>
              <a:t>СОЧИНЕНИЕ</a:t>
            </a:r>
            <a:r>
              <a:rPr lang="ru-RU" sz="3100" dirty="0"/>
              <a:t> (изложение), как допуск к ГИА для выпускников образовательных организаций, реализующих программы среднего общего образования</a:t>
            </a:r>
            <a:r>
              <a:rPr lang="ru-RU" sz="3100" dirty="0" smtClean="0"/>
              <a:t>.</a:t>
            </a:r>
          </a:p>
          <a:p>
            <a:r>
              <a:rPr lang="ru-RU" sz="3100" dirty="0"/>
              <a:t> </a:t>
            </a:r>
            <a:r>
              <a:rPr lang="ru-RU" b="1" dirty="0" smtClean="0"/>
              <a:t> </a:t>
            </a:r>
            <a:r>
              <a:rPr lang="ru-RU" b="1" dirty="0"/>
              <a:t>Разделы и </a:t>
            </a:r>
            <a:r>
              <a:rPr lang="ru-RU" b="1" dirty="0" smtClean="0"/>
              <a:t>подразделы: </a:t>
            </a:r>
            <a:r>
              <a:rPr lang="ru-RU" dirty="0"/>
              <a:t>	</a:t>
            </a:r>
          </a:p>
          <a:p>
            <a:r>
              <a:rPr lang="ru-RU" b="1" dirty="0"/>
              <a:t>1 </a:t>
            </a:r>
            <a:r>
              <a:rPr lang="ru-RU" dirty="0"/>
              <a:t>	</a:t>
            </a:r>
            <a:r>
              <a:rPr lang="ru-RU" sz="2900" b="1" dirty="0"/>
              <a:t>Духовно-нравственные ориентиры в жизни человека </a:t>
            </a:r>
            <a:r>
              <a:rPr lang="ru-RU" dirty="0"/>
              <a:t>	</a:t>
            </a:r>
          </a:p>
          <a:p>
            <a:r>
              <a:rPr lang="ru-RU" dirty="0"/>
              <a:t>1.1. 	Внутренний мир человека и его личностные качества 	</a:t>
            </a:r>
          </a:p>
          <a:p>
            <a:r>
              <a:rPr lang="ru-RU" dirty="0"/>
              <a:t>1.2. 	Отношение человека к другому человеку (окружению), нравственные идеалы и выбор между добром и злом </a:t>
            </a:r>
          </a:p>
          <a:p>
            <a:r>
              <a:rPr lang="ru-RU" dirty="0"/>
              <a:t>1.3. 	Познание человеком самого себя 	</a:t>
            </a:r>
          </a:p>
          <a:p>
            <a:r>
              <a:rPr lang="ru-RU" dirty="0"/>
              <a:t>1.4. 	Свобода человека и ее ограничения 	</a:t>
            </a:r>
          </a:p>
          <a:p>
            <a:r>
              <a:rPr lang="ru-RU" b="1" dirty="0"/>
              <a:t>2 </a:t>
            </a:r>
            <a:r>
              <a:rPr lang="ru-RU" dirty="0"/>
              <a:t>	</a:t>
            </a:r>
            <a:r>
              <a:rPr lang="ru-RU" sz="2900" b="1" dirty="0"/>
              <a:t>Семья, общество, Отечество в жизни человека </a:t>
            </a:r>
            <a:r>
              <a:rPr lang="ru-RU" sz="2900" dirty="0"/>
              <a:t>	</a:t>
            </a:r>
          </a:p>
          <a:p>
            <a:r>
              <a:rPr lang="ru-RU" dirty="0"/>
              <a:t>2.1. 	Семья, род; семейные ценности и традиции 	</a:t>
            </a:r>
          </a:p>
          <a:p>
            <a:r>
              <a:rPr lang="ru-RU" dirty="0"/>
              <a:t>2.2. 	Человек и общество 	</a:t>
            </a:r>
          </a:p>
          <a:p>
            <a:r>
              <a:rPr lang="ru-RU" dirty="0"/>
              <a:t>2.3. 	Родина, государство, гражданская позиция человека 	</a:t>
            </a:r>
          </a:p>
          <a:p>
            <a:r>
              <a:rPr lang="ru-RU" b="1" dirty="0"/>
              <a:t>3 </a:t>
            </a:r>
            <a:r>
              <a:rPr lang="ru-RU" sz="2900" dirty="0"/>
              <a:t>	</a:t>
            </a:r>
            <a:r>
              <a:rPr lang="ru-RU" sz="2900" b="1" dirty="0"/>
              <a:t>Природа и культура в жизни человека </a:t>
            </a:r>
            <a:r>
              <a:rPr lang="ru-RU" dirty="0"/>
              <a:t>	</a:t>
            </a:r>
          </a:p>
          <a:p>
            <a:r>
              <a:rPr lang="ru-RU" dirty="0"/>
              <a:t>3.1. 	Природа и человек 	</a:t>
            </a:r>
          </a:p>
          <a:p>
            <a:r>
              <a:rPr lang="ru-RU" dirty="0"/>
              <a:t>3.2. 	Наука и человек 	</a:t>
            </a:r>
          </a:p>
          <a:p>
            <a:r>
              <a:rPr lang="ru-RU" dirty="0"/>
              <a:t>3.3. 	Искусство и человек</a:t>
            </a:r>
          </a:p>
          <a:p>
            <a:pPr marL="0" lv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247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ИТОГОВОЕ СОЧИНЕНИЕ (ИЗЛОЖЕНИЕ) - ДОПУСК К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b="1" dirty="0" smtClean="0"/>
              <a:t>Критерии оценивания итогового сочинения:</a:t>
            </a:r>
            <a:endParaRPr lang="ru-RU" sz="3100" b="1" dirty="0"/>
          </a:p>
          <a:p>
            <a:pPr marL="0" lvl="0" indent="0">
              <a:buNone/>
            </a:pPr>
            <a:r>
              <a:rPr lang="ru-RU" sz="2800" dirty="0" smtClean="0"/>
              <a:t>- Соответствие </a:t>
            </a:r>
            <a:r>
              <a:rPr lang="ru-RU" sz="2800" dirty="0"/>
              <a:t>теме;</a:t>
            </a:r>
          </a:p>
          <a:p>
            <a:pPr marL="0" lvl="0" indent="0">
              <a:buNone/>
            </a:pPr>
            <a:r>
              <a:rPr lang="ru-RU" sz="2800" dirty="0" smtClean="0"/>
              <a:t>- Аргументация</a:t>
            </a:r>
            <a:r>
              <a:rPr lang="ru-RU" sz="2800" dirty="0"/>
              <a:t>. Привлечение литературного материала;</a:t>
            </a:r>
          </a:p>
          <a:p>
            <a:pPr marL="0" lvl="0" indent="0">
              <a:buNone/>
            </a:pPr>
            <a:r>
              <a:rPr lang="ru-RU" sz="2800" dirty="0" smtClean="0"/>
              <a:t>- Композиция </a:t>
            </a:r>
            <a:r>
              <a:rPr lang="ru-RU" sz="2800" dirty="0"/>
              <a:t>и логика рассуждения;</a:t>
            </a:r>
          </a:p>
          <a:p>
            <a:pPr marL="0" lvl="0" indent="0">
              <a:buNone/>
            </a:pPr>
            <a:r>
              <a:rPr lang="ru-RU" sz="2800" dirty="0" smtClean="0"/>
              <a:t>- Качество </a:t>
            </a:r>
            <a:r>
              <a:rPr lang="ru-RU" sz="2800" dirty="0"/>
              <a:t>письменной речи;</a:t>
            </a:r>
          </a:p>
          <a:p>
            <a:pPr marL="0" lvl="0" indent="0">
              <a:buNone/>
            </a:pPr>
            <a:r>
              <a:rPr lang="ru-RU" sz="2800" dirty="0" smtClean="0"/>
              <a:t>- Грамотность</a:t>
            </a:r>
            <a:r>
              <a:rPr lang="ru-RU" sz="2800" dirty="0"/>
              <a:t>. </a:t>
            </a:r>
          </a:p>
          <a:p>
            <a:r>
              <a:rPr lang="ru-RU" sz="2800" dirty="0"/>
              <a:t>«</a:t>
            </a:r>
            <a:r>
              <a:rPr lang="ru-RU" sz="2800" b="1" dirty="0"/>
              <a:t>зачет</a:t>
            </a:r>
            <a:r>
              <a:rPr lang="ru-RU" sz="2800" b="1" dirty="0" smtClean="0"/>
              <a:t>» за итоговое сочинение (изложение)  - допуск к ГИА (ЕГЭ, ГВЭ).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23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ИТОГОВОЕ СОЧИНЕНИЕ (ИЗЛОЖЕНИЕ) - ДОПУСК К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16832"/>
            <a:ext cx="7560840" cy="47525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Рекомендуемый объем итогового сочинения – </a:t>
            </a:r>
            <a:r>
              <a:rPr lang="ru-RU" b="1" dirty="0"/>
              <a:t>не менее 350 </a:t>
            </a:r>
            <a:r>
              <a:rPr lang="ru-RU" b="1" dirty="0" smtClean="0"/>
              <a:t>слов</a:t>
            </a:r>
            <a:r>
              <a:rPr lang="ru-RU" dirty="0"/>
              <a:t>;</a:t>
            </a:r>
            <a:r>
              <a:rPr lang="ru-RU" dirty="0" smtClean="0"/>
              <a:t>  </a:t>
            </a:r>
          </a:p>
          <a:p>
            <a:r>
              <a:rPr lang="ru-RU" dirty="0"/>
              <a:t>М</a:t>
            </a:r>
            <a:r>
              <a:rPr lang="ru-RU" dirty="0" smtClean="0"/>
              <a:t>инимально </a:t>
            </a:r>
            <a:r>
              <a:rPr lang="ru-RU" dirty="0"/>
              <a:t>допустимый </a:t>
            </a:r>
            <a:r>
              <a:rPr lang="ru-RU" dirty="0" smtClean="0"/>
              <a:t>объем – </a:t>
            </a:r>
            <a:r>
              <a:rPr lang="ru-RU" b="1" dirty="0"/>
              <a:t>250 </a:t>
            </a:r>
            <a:r>
              <a:rPr lang="ru-RU" b="1" dirty="0" smtClean="0"/>
              <a:t>слов. </a:t>
            </a:r>
          </a:p>
          <a:p>
            <a:r>
              <a:rPr lang="ru-RU" b="1" dirty="0"/>
              <a:t>Время выполнения работы – 3 часа 55 минут</a:t>
            </a:r>
            <a:r>
              <a:rPr lang="ru-RU" dirty="0" smtClean="0"/>
              <a:t>.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Во время проведения итогового сочинения </a:t>
            </a:r>
            <a:r>
              <a:rPr lang="ru-RU" dirty="0" smtClean="0"/>
              <a:t>участникам </a:t>
            </a:r>
            <a:r>
              <a:rPr lang="ru-RU" dirty="0"/>
              <a:t>запрещено иметь при </a:t>
            </a:r>
            <a:r>
              <a:rPr lang="ru-RU" dirty="0" smtClean="0"/>
              <a:t>себе: </a:t>
            </a:r>
          </a:p>
          <a:p>
            <a:r>
              <a:rPr lang="ru-RU" i="1" dirty="0" smtClean="0"/>
              <a:t>средства </a:t>
            </a:r>
            <a:r>
              <a:rPr lang="ru-RU" i="1" dirty="0"/>
              <a:t>связи, фото-, аудио- и видеоаппаратуру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 </a:t>
            </a:r>
            <a:r>
              <a:rPr lang="ru-RU" i="1" dirty="0"/>
              <a:t>справочные материалы, письменные заметки и иные средства хранения и передачи информации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 </a:t>
            </a:r>
            <a:r>
              <a:rPr lang="ru-RU" i="1" dirty="0"/>
              <a:t>собственные орфографические и (или) толковые </a:t>
            </a:r>
            <a:r>
              <a:rPr lang="ru-RU" i="1" dirty="0" smtClean="0"/>
              <a:t>словари,</a:t>
            </a:r>
          </a:p>
          <a:p>
            <a:r>
              <a:rPr lang="ru-RU" i="1" dirty="0" smtClean="0"/>
              <a:t> запрещено пользоваться </a:t>
            </a:r>
            <a:r>
              <a:rPr lang="ru-RU" i="1" dirty="0"/>
              <a:t>текстами литературного материала (художественные произведения, дневники, мемуары, публицистика, другие </a:t>
            </a:r>
            <a:r>
              <a:rPr lang="ru-RU" i="1" dirty="0" smtClean="0"/>
              <a:t>источники</a:t>
            </a:r>
            <a:r>
              <a:rPr lang="ru-RU" i="1" dirty="0"/>
              <a:t>). </a:t>
            </a:r>
            <a:endParaRPr lang="ru-RU" i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случае нарушения установленных требований участник подлежит удалению</a:t>
            </a:r>
            <a:r>
              <a:rPr lang="ru-RU" dirty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12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Сроки проведения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475656"/>
            <a:ext cx="7704667" cy="4524160"/>
          </a:xfrm>
        </p:spPr>
        <p:txBody>
          <a:bodyPr>
            <a:normAutofit/>
          </a:bodyPr>
          <a:lstStyle/>
          <a:p>
            <a:r>
              <a:rPr lang="ru-RU" dirty="0"/>
              <a:t>Единое для всех </a:t>
            </a:r>
            <a:r>
              <a:rPr lang="ru-RU" dirty="0" smtClean="0"/>
              <a:t>расписание ГИА</a:t>
            </a:r>
            <a:r>
              <a:rPr lang="ru-RU" dirty="0"/>
              <a:t> </a:t>
            </a:r>
            <a:r>
              <a:rPr lang="ru-RU" dirty="0" smtClean="0"/>
              <a:t>и продолжительность </a:t>
            </a:r>
            <a:r>
              <a:rPr lang="ru-RU" dirty="0"/>
              <a:t>экзаменов по </a:t>
            </a:r>
            <a:r>
              <a:rPr lang="ru-RU" dirty="0" smtClean="0"/>
              <a:t>каждому предмету </a:t>
            </a:r>
          </a:p>
          <a:p>
            <a:r>
              <a:rPr lang="ru-RU" dirty="0" smtClean="0"/>
              <a:t>Основные </a:t>
            </a:r>
            <a:r>
              <a:rPr lang="ru-RU" dirty="0"/>
              <a:t>сроки проведения </a:t>
            </a:r>
            <a:r>
              <a:rPr lang="ru-RU" dirty="0" smtClean="0"/>
              <a:t>ГИА</a:t>
            </a:r>
            <a:r>
              <a:rPr lang="ru-RU" dirty="0"/>
              <a:t> — </a:t>
            </a:r>
            <a:r>
              <a:rPr lang="ru-RU" dirty="0" smtClean="0"/>
              <a:t>май-июнь</a:t>
            </a:r>
            <a:r>
              <a:rPr lang="ru-RU" dirty="0"/>
              <a:t> </a:t>
            </a:r>
            <a:r>
              <a:rPr lang="ru-RU" dirty="0" smtClean="0"/>
              <a:t>(не ранее 25 мая). </a:t>
            </a:r>
          </a:p>
          <a:p>
            <a:r>
              <a:rPr lang="ru-RU" dirty="0" smtClean="0"/>
              <a:t>Кроме </a:t>
            </a:r>
            <a:r>
              <a:rPr lang="ru-RU" dirty="0"/>
              <a:t>того, в </a:t>
            </a:r>
            <a:r>
              <a:rPr lang="ru-RU" dirty="0" smtClean="0"/>
              <a:t>ГИА можно участвовать</a:t>
            </a:r>
            <a:r>
              <a:rPr lang="ru-RU" dirty="0"/>
              <a:t> </a:t>
            </a:r>
            <a:r>
              <a:rPr lang="ru-RU" b="1" dirty="0" smtClean="0"/>
              <a:t>досрочно</a:t>
            </a:r>
            <a:r>
              <a:rPr lang="ru-RU" dirty="0" smtClean="0"/>
              <a:t> (не ранее 20 апреля) в апреле (выпускникам текущего года, имеющим на это право), и в</a:t>
            </a:r>
            <a:r>
              <a:rPr lang="ru-RU" dirty="0"/>
              <a:t> </a:t>
            </a:r>
            <a:r>
              <a:rPr lang="ru-RU" b="1" dirty="0"/>
              <a:t>дополнительные сроки</a:t>
            </a:r>
            <a:r>
              <a:rPr lang="ru-RU" dirty="0"/>
              <a:t> </a:t>
            </a:r>
            <a:r>
              <a:rPr lang="ru-RU" dirty="0" smtClean="0"/>
              <a:t> (сентябрь, участникам ГИА,</a:t>
            </a:r>
            <a:r>
              <a:rPr lang="ru-RU" dirty="0"/>
              <a:t> </a:t>
            </a:r>
            <a:r>
              <a:rPr lang="ru-RU" dirty="0" smtClean="0"/>
              <a:t>имеющим на это право).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6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581</TotalTime>
  <Words>1685</Words>
  <Application>Microsoft Office PowerPoint</Application>
  <PresentationFormat>Экран (4:3)</PresentationFormat>
  <Paragraphs>179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Corbel</vt:lpstr>
      <vt:lpstr>Параллакс</vt:lpstr>
      <vt:lpstr>Основные сведения о ЕГЭ-2024 </vt:lpstr>
      <vt:lpstr>Нормативно-правовая база</vt:lpstr>
      <vt:lpstr>Презентация PowerPoint</vt:lpstr>
      <vt:lpstr>Особенности ЕГЭ:</vt:lpstr>
      <vt:lpstr>Участники ГИА</vt:lpstr>
      <vt:lpstr>ИТОГОВОЕ СОЧИНЕНИЕ (ИЗЛОЖЕНИЕ) - ДОПУСК К ЕГЭ</vt:lpstr>
      <vt:lpstr>ИТОГОВОЕ СОЧИНЕНИЕ (ИЗЛОЖЕНИЕ) - ДОПУСК К ЕГЭ</vt:lpstr>
      <vt:lpstr>ИТОГОВОЕ СОЧИНЕНИЕ (ИЗЛОЖЕНИЕ) - ДОПУСК К ЕГЭ</vt:lpstr>
      <vt:lpstr>Сроки проведения ГИА</vt:lpstr>
      <vt:lpstr>  Изменения в КИМ ЕГЭ 2024 г.   </vt:lpstr>
      <vt:lpstr>  Изменения в КИМ ЕГЭ 2024 г.   </vt:lpstr>
      <vt:lpstr>  Изменения в КИМ ЕГЭ 2024 г.   </vt:lpstr>
      <vt:lpstr>Изменения в КИМ ЕГЭ 2024 г.</vt:lpstr>
      <vt:lpstr>Сроки информирования о ГИА</vt:lpstr>
      <vt:lpstr>Повторная сдача ГИА</vt:lpstr>
      <vt:lpstr>Места проведения ГИА</vt:lpstr>
      <vt:lpstr>В аудитории</vt:lpstr>
      <vt:lpstr>В аудитории</vt:lpstr>
      <vt:lpstr>Результаты ГИА</vt:lpstr>
      <vt:lpstr>Результаты ГИА</vt:lpstr>
      <vt:lpstr>Неудовлетворительный результат</vt:lpstr>
      <vt:lpstr>Неудовлетворительный результат</vt:lpstr>
      <vt:lpstr>Неудовлетворительный результат</vt:lpstr>
      <vt:lpstr>Апелляция</vt:lpstr>
      <vt:lpstr>Выставление оценок в аттестат</vt:lpstr>
      <vt:lpstr>Порядок и условия выдачи медалей  «За особые успехи в учении»  I и II степеней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сведения о ЕГЭ </dc:title>
  <dc:creator>111</dc:creator>
  <cp:lastModifiedBy>Natalia</cp:lastModifiedBy>
  <cp:revision>54</cp:revision>
  <dcterms:created xsi:type="dcterms:W3CDTF">2013-12-13T18:55:25Z</dcterms:created>
  <dcterms:modified xsi:type="dcterms:W3CDTF">2024-02-07T10:26:07Z</dcterms:modified>
</cp:coreProperties>
</file>